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0.svg" ContentType="image/svg+xml"/>
  <Override PartName="/ppt/media/image12.svg" ContentType="image/svg+xml"/>
  <Override PartName="/ppt/media/image14.svg" ContentType="image/svg+xml"/>
  <Override PartName="/ppt/media/image16.svg" ContentType="image/svg+xml"/>
  <Override PartName="/ppt/media/image18.svg" ContentType="image/svg+xml"/>
  <Override PartName="/ppt/media/image20.svg" ContentType="image/svg+xml"/>
  <Override PartName="/ppt/media/image22.svg" ContentType="image/svg+xml"/>
  <Override PartName="/ppt/media/image24.svg" ContentType="image/svg+xml"/>
  <Override PartName="/ppt/media/image26.svg" ContentType="image/svg+xml"/>
  <Override PartName="/ppt/media/image28.svg" ContentType="image/svg+xml"/>
  <Override PartName="/ppt/media/image31.svg" ContentType="image/svg+xml"/>
  <Override PartName="/ppt/media/image33.svg" ContentType="image/svg+xml"/>
  <Override PartName="/ppt/media/image35.svg" ContentType="image/svg+xml"/>
  <Override PartName="/ppt/media/image4.svg" ContentType="image/svg+xml"/>
  <Override PartName="/ppt/media/image6.svg" ContentType="image/svg+xml"/>
  <Override PartName="/ppt/media/image8.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 id="2147483660" r:id="rId3"/>
  </p:sldMasterIdLst>
  <p:notesMasterIdLst>
    <p:notesMasterId r:id="rId5"/>
  </p:notesMasterIdLst>
  <p:sldIdLst>
    <p:sldId id="256" r:id="rId4"/>
    <p:sldId id="257" r:id="rId6"/>
    <p:sldId id="258" r:id="rId7"/>
    <p:sldId id="259" r:id="rId8"/>
    <p:sldId id="260" r:id="rId9"/>
    <p:sldId id="261" r:id="rId10"/>
    <p:sldId id="262" r:id="rId11"/>
    <p:sldId id="263" r:id="rId12"/>
    <p:sldId id="264" r:id="rId13"/>
  </p:sldIdLst>
  <p:sldSz cx="12192000" cy="6858000"/>
  <p:notesSz cx="6858000" cy="9144000"/>
  <p:defaultTextStyle>
    <a:defPPr marR="0" lvl="0" algn="l" rtl="0">
      <a:lnSpc>
        <a:spcPct val="100000"/>
      </a:lnSpc>
      <a:spcBef>
        <a:spcPts val="0"/>
      </a:spcBef>
      <a:spcAft>
        <a:spcPts val="0"/>
      </a:spcAft>
    </a:defPPr>
    <a:lvl1pPr marL="0"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L="457200"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L="914400"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L="1371600"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L="1828800"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L="2286000"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2743200"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200400"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3657600"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15:guide id="1" orient="horz" pos="1620" userDrawn="1">
          <p15:clr>
            <a:srgbClr val="747775"/>
          </p15:clr>
        </p15:guide>
        <p15:guide id="2" pos="2880" userDrawn="1">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p:normalViewPr>
    <p:restoredLeft sz="15620"/>
    <p:restoredTop sz="94660"/>
  </p:normalViewPr>
  <p:slideViewPr>
    <p:cSldViewPr snapToGrid="0" showGuides="1">
      <p:cViewPr varScale="1">
        <p:scale>
          <a:sx n="100" d="100"/>
          <a:sy n="100" d="100"/>
        </p:scale>
        <p:origin x="0" y="0"/>
      </p:cViewPr>
      <p:guideLst>
        <p:guide orient="horz" pos="1620"/>
        <p:guide pos="2880"/>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 Type="http://schemas.openxmlformats.org/officeDocument/2006/relationships/slideMaster" Target="slideMasters/slideMaster2.xml"/><Relationship Id="rId2" Type="http://schemas.openxmlformats.org/officeDocument/2006/relationships/theme" Target="theme/theme1.xml"/><Relationship Id="rId16" Type="http://schemas.openxmlformats.org/officeDocument/2006/relationships/tableStyles" Target="tableStyles.xml"/><Relationship Id="rId15" Type="http://schemas.openxmlformats.org/officeDocument/2006/relationships/viewProps" Target="viewProps.xml"/><Relationship Id="rId14" Type="http://schemas.openxmlformats.org/officeDocument/2006/relationships/presProps" Target="presProps.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fld>
            <a:endParaRPr lang="cs-CZ"/>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大家好，今天我们共同学习解读《长治市屯留区推进现代农事综合服务中心（试验示范）建设工作方案》。这份方案是我区深入贯彻落实中央关于“三农”工作决策部署，加快推进农业现代化、建设农业强区的重要举措。本次解读将帮助大家全面理解方案的核心内容和实施要求。</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本次解读将分为三个部分。首先，我们将了解方案的出台背景；其次，明确方案的政策依据；最后，详细解读方案的主要内容，包括总体要求、功能设置、运行管理和保障措施。希望通过本次解读，能让大家对方案有一个全面清晰的认识。</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首先来看出台背景。习近平总书记高度重视农业社会化服务，为我们指明了方向。2025年，农业农村部等六部门联合印发了指导意见，明确要求建设现代农事综合服务中心。今年的中央一号文件再次强调了要发挥其作用。这些都为我们制定方案提供了坚实的国家战略指引。</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从我区自身来看，虽然农业社会化服务取得了长足进步，但仍面临服务资源分散、产前产后服务有缺口、综合服务能力不强等问题。因此，制定本方案，旨在通过建设现代农事综合服务中心，解决这些痛点，推动我区农业社会化服务迭代升级，更好地服务小农户。</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方案的主要政策依据是农业农村部等六部门联合印发的《关于加强现代农事综合服务中心建设的指导意见》，文件编号为农经发〔2025〕4号。我们的方案严格遵循了国家的指导方针，并结合了屯留的实际情况。</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接下来是方案的主要内容。首先是总体要求和目标定位。我们的总体要求是以提高服务质效为目标，重点提升粮食和重要农产品生产的全链条服务能力。目标定位是聚焦粮食安全和农民增收，通过科技和机械强农，实现“五共享”，健全农业社会化服务体系。</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方案的核心是“1+5+N”功能体系。“1”是指一支专业技术团队提供技术支撑。“5”是五项基础功能，包括农资配送、全程机械化、劳务运输、仓储冷链和农产品加工销售。“N”则是指集中育秧、智慧农业、技术培训等多项拓展功能，构成了一个完整的服务闭环。</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在运行管理方面，中心将依托本地龙头企业等主体，构建一个从需求对接、资源整合到效益分配的闭环运行机制。同时，我们制定了一套严谨的遴选流程，从发布指南到动态管理，确保每个中心都能高质量建设、规范化运营。</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为确保方案顺利实施，我们制定了三方面保障措施。一是加大政策支持，通过部门协同、财政扶持和金融支持形成合力。二是规范认定管理，统一标准，动态监测。三是加强服务指导，通过专家结对、人才培训和总结推广，不断提升中心的服务能力和水平。</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matchingName="标题幻灯片">
  <p:cSld name="TITLE">
    <p:spTree>
      <p:nvGrpSpPr>
        <p:cNvPr id="11" name="Shape 11"/>
        <p:cNvGrpSpPr/>
        <p:nvPr/>
      </p:nvGrpSpPr>
      <p:grpSpPr>
        <a:xfrm>
          <a:off x="0" y="0"/>
          <a:ext cx="0" cy="0"/>
          <a:chOff x="0" y="0"/>
          <a:chExt cx="0" cy="0"/>
        </a:xfrm>
      </p:grpSpPr>
      <p:sp>
        <p:nvSpPr>
          <p:cNvPr id="12" name="Shape 30"/>
          <p:cNvSpPr txBox="1"/>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Arial" panose="020B060402020202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3" name="Shape 31"/>
          <p:cNvSpPr txBox="1"/>
          <p:nvPr>
            <p:ph type="subTitle" idx="1"/>
          </p:nvPr>
        </p:nvSpPr>
        <p:spPr>
          <a:xfrm>
            <a:off x="1143000" y="2701528"/>
            <a:ext cx="6858000" cy="1241821"/>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4" name="Shape 32"/>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5" name="Shape 33"/>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6" name="Shape 34"/>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matchingName="标题和竖排文字">
  <p:cSld name="VERTICAL_TEXT">
    <p:spTree>
      <p:nvGrpSpPr>
        <p:cNvPr id="68" name="Shape 68"/>
        <p:cNvGrpSpPr/>
        <p:nvPr/>
      </p:nvGrpSpPr>
      <p:grpSpPr>
        <a:xfrm>
          <a:off x="0" y="0"/>
          <a:ext cx="0" cy="0"/>
          <a:chOff x="0" y="0"/>
          <a:chExt cx="0" cy="0"/>
        </a:xfrm>
      </p:grpSpPr>
      <p:sp>
        <p:nvSpPr>
          <p:cNvPr id="69" name="Shape 49"/>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0" name="Shape 50"/>
          <p:cNvSpPr txBox="1"/>
          <p:nvPr>
            <p:ph type="body" idx="1"/>
          </p:nvPr>
        </p:nvSpPr>
        <p:spPr>
          <a:xfrm rot="5400000">
            <a:off x="2940248" y="-942379"/>
            <a:ext cx="3263504"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71" name="Shape 5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2" name="Shape 5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3" name="Shape 5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matchingName="竖排标题与文本">
  <p:cSld name="VERTICAL_TITLE_AND_VERTICAL_TEXT">
    <p:spTree>
      <p:nvGrpSpPr>
        <p:cNvPr id="74" name="Shape 74"/>
        <p:cNvGrpSpPr/>
        <p:nvPr/>
      </p:nvGrpSpPr>
      <p:grpSpPr>
        <a:xfrm>
          <a:off x="0" y="0"/>
          <a:ext cx="0" cy="0"/>
          <a:chOff x="0" y="0"/>
          <a:chExt cx="0" cy="0"/>
        </a:xfrm>
      </p:grpSpPr>
      <p:sp>
        <p:nvSpPr>
          <p:cNvPr id="75" name="Shape 15"/>
          <p:cNvSpPr txBox="1"/>
          <p:nvPr>
            <p:ph type="title"/>
          </p:nvPr>
        </p:nvSpPr>
        <p:spPr>
          <a:xfrm rot="5400000">
            <a:off x="5350073" y="1467445"/>
            <a:ext cx="4358879" cy="1971675"/>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6" name="Shape 16"/>
          <p:cNvSpPr txBox="1"/>
          <p:nvPr>
            <p:ph type="body" idx="1"/>
          </p:nvPr>
        </p:nvSpPr>
        <p:spPr>
          <a:xfrm rot="5400000">
            <a:off x="1349573" y="-447080"/>
            <a:ext cx="4358879" cy="5800725"/>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77" name="Shape 17"/>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8" name="Shape 18"/>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9" name="Shape 19"/>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matchingName="标题和内容">
  <p:cSld name="OBJECT">
    <p:spTree>
      <p:nvGrpSpPr>
        <p:cNvPr id="17" name="Shape 17"/>
        <p:cNvGrpSpPr/>
        <p:nvPr/>
      </p:nvGrpSpPr>
      <p:grpSpPr>
        <a:xfrm>
          <a:off x="0" y="0"/>
          <a:ext cx="0" cy="0"/>
          <a:chOff x="0" y="0"/>
          <a:chExt cx="0" cy="0"/>
        </a:xfrm>
      </p:grpSpPr>
      <p:sp>
        <p:nvSpPr>
          <p:cNvPr id="18" name="Shape 54"/>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9" name="Shape 55"/>
          <p:cNvSpPr txBox="1"/>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20" name="Shape 5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1" name="Shape 5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2" name="Shape 5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matchingName="节标题">
  <p:cSld name="SECTION_HEADER">
    <p:spTree>
      <p:nvGrpSpPr>
        <p:cNvPr id="23" name="Shape 23"/>
        <p:cNvGrpSpPr/>
        <p:nvPr/>
      </p:nvGrpSpPr>
      <p:grpSpPr>
        <a:xfrm>
          <a:off x="0" y="0"/>
          <a:ext cx="0" cy="0"/>
          <a:chOff x="0" y="0"/>
          <a:chExt cx="0" cy="0"/>
        </a:xfrm>
      </p:grpSpPr>
      <p:sp>
        <p:nvSpPr>
          <p:cNvPr id="24" name="Shape 59"/>
          <p:cNvSpPr txBox="1"/>
          <p:nvPr>
            <p:ph type="title"/>
          </p:nvPr>
        </p:nvSpPr>
        <p:spPr>
          <a:xfrm>
            <a:off x="623888" y="1282304"/>
            <a:ext cx="7886700" cy="2139553"/>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Arial" panose="020B060402020202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5" name="Shape 60"/>
          <p:cNvSpPr txBox="1"/>
          <p:nvPr>
            <p:ph type="body" idx="1"/>
          </p:nvPr>
        </p:nvSpPr>
        <p:spPr>
          <a:xfrm>
            <a:off x="623888" y="3442097"/>
            <a:ext cx="7886700" cy="112514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p:txBody>
      </p:sp>
      <p:sp>
        <p:nvSpPr>
          <p:cNvPr id="26" name="Shape 6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7" name="Shape 6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8" name="Shape 6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matchingName="两栏内容">
  <p:cSld name="TWO_OBJECTS">
    <p:spTree>
      <p:nvGrpSpPr>
        <p:cNvPr id="29" name="Shape 29"/>
        <p:cNvGrpSpPr/>
        <p:nvPr/>
      </p:nvGrpSpPr>
      <p:grpSpPr>
        <a:xfrm>
          <a:off x="0" y="0"/>
          <a:ext cx="0" cy="0"/>
          <a:chOff x="0" y="0"/>
          <a:chExt cx="0" cy="0"/>
        </a:xfrm>
      </p:grpSpPr>
      <p:sp>
        <p:nvSpPr>
          <p:cNvPr id="30" name="Shape 9"/>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1" name="Shape 10"/>
          <p:cNvSpPr txBox="1"/>
          <p:nvPr>
            <p:ph type="body" idx="1"/>
          </p:nvPr>
        </p:nvSpPr>
        <p:spPr>
          <a:xfrm>
            <a:off x="6286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32" name="Shape 11"/>
          <p:cNvSpPr txBox="1"/>
          <p:nvPr>
            <p:ph type="body" idx="2"/>
          </p:nvPr>
        </p:nvSpPr>
        <p:spPr>
          <a:xfrm>
            <a:off x="46291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33" name="Shape 12"/>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4" name="Shape 13"/>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5" name="Shape 14"/>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matchingName="比较">
  <p:cSld name="TWO_OBJECTS_WITH_TEXT">
    <p:spTree>
      <p:nvGrpSpPr>
        <p:cNvPr id="36" name="Shape 36"/>
        <p:cNvGrpSpPr/>
        <p:nvPr/>
      </p:nvGrpSpPr>
      <p:grpSpPr>
        <a:xfrm>
          <a:off x="0" y="0"/>
          <a:ext cx="0" cy="0"/>
          <a:chOff x="0" y="0"/>
          <a:chExt cx="0" cy="0"/>
        </a:xfrm>
      </p:grpSpPr>
      <p:sp>
        <p:nvSpPr>
          <p:cNvPr id="37" name="Shape 35"/>
          <p:cNvSpPr txBox="1"/>
          <p:nvPr>
            <p:ph type="title"/>
          </p:nvPr>
        </p:nvSpPr>
        <p:spPr>
          <a:xfrm>
            <a:off x="629841"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8" name="Shape 36"/>
          <p:cNvSpPr txBox="1"/>
          <p:nvPr>
            <p:ph type="body" idx="1"/>
          </p:nvPr>
        </p:nvSpPr>
        <p:spPr>
          <a:xfrm>
            <a:off x="629841" y="1260872"/>
            <a:ext cx="3868340"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p:txBody>
      </p:sp>
      <p:sp>
        <p:nvSpPr>
          <p:cNvPr id="39" name="Shape 37"/>
          <p:cNvSpPr txBox="1"/>
          <p:nvPr>
            <p:ph type="body" idx="2"/>
          </p:nvPr>
        </p:nvSpPr>
        <p:spPr>
          <a:xfrm>
            <a:off x="629841" y="1878806"/>
            <a:ext cx="3868340"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40" name="Shape 38"/>
          <p:cNvSpPr txBox="1"/>
          <p:nvPr>
            <p:ph type="body" idx="3"/>
          </p:nvPr>
        </p:nvSpPr>
        <p:spPr>
          <a:xfrm>
            <a:off x="4629150" y="1260872"/>
            <a:ext cx="3887391"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p:txBody>
      </p:sp>
      <p:sp>
        <p:nvSpPr>
          <p:cNvPr id="41" name="Shape 39"/>
          <p:cNvSpPr txBox="1"/>
          <p:nvPr>
            <p:ph type="body" idx="4"/>
          </p:nvPr>
        </p:nvSpPr>
        <p:spPr>
          <a:xfrm>
            <a:off x="4629150" y="1878806"/>
            <a:ext cx="3887391"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42" name="Shape 40"/>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3" name="Shape 41"/>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4" name="Shape 42"/>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matchingName="仅标题">
  <p:cSld name="TITLE_ONLY">
    <p:spTree>
      <p:nvGrpSpPr>
        <p:cNvPr id="45" name="Shape 45"/>
        <p:cNvGrpSpPr/>
        <p:nvPr/>
      </p:nvGrpSpPr>
      <p:grpSpPr>
        <a:xfrm>
          <a:off x="0" y="0"/>
          <a:ext cx="0" cy="0"/>
          <a:chOff x="0" y="0"/>
          <a:chExt cx="0" cy="0"/>
        </a:xfrm>
      </p:grpSpPr>
      <p:sp>
        <p:nvSpPr>
          <p:cNvPr id="46" name="Shape 20"/>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7" name="Shape 2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8" name="Shape 2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9" name="Shape 2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matchingName="空白">
  <p:cSld name="BLANK">
    <p:spTree>
      <p:nvGrpSpPr>
        <p:cNvPr id="50" name="Shape 50"/>
        <p:cNvGrpSpPr/>
        <p:nvPr/>
      </p:nvGrpSpPr>
      <p:grpSpPr>
        <a:xfrm>
          <a:off x="0" y="0"/>
          <a:ext cx="0" cy="0"/>
          <a:chOff x="0" y="0"/>
          <a:chExt cx="0" cy="0"/>
        </a:xfrm>
      </p:grpSpPr>
      <p:sp>
        <p:nvSpPr>
          <p:cNvPr id="51" name="Shape 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2" name="Shape 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3" name="Shape 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matchingName="内容与标题">
  <p:cSld name="OBJECT_WITH_CAPTION_TEXT">
    <p:spTree>
      <p:nvGrpSpPr>
        <p:cNvPr id="54" name="Shape 54"/>
        <p:cNvGrpSpPr/>
        <p:nvPr/>
      </p:nvGrpSpPr>
      <p:grpSpPr>
        <a:xfrm>
          <a:off x="0" y="0"/>
          <a:ext cx="0" cy="0"/>
          <a:chOff x="0" y="0"/>
          <a:chExt cx="0" cy="0"/>
        </a:xfrm>
      </p:grpSpPr>
      <p:sp>
        <p:nvSpPr>
          <p:cNvPr id="55" name="Shape 43"/>
          <p:cNvSpPr txBox="1"/>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panose="020B0604020202020204"/>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6" name="Shape 44"/>
          <p:cNvSpPr txBox="1"/>
          <p:nvPr>
            <p:ph type="body" idx="1"/>
          </p:nvPr>
        </p:nvSpPr>
        <p:spPr>
          <a:xfrm>
            <a:off x="3887391" y="740569"/>
            <a:ext cx="4629150" cy="3655219"/>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p:txBody>
      </p:sp>
      <p:sp>
        <p:nvSpPr>
          <p:cNvPr id="57" name="Shape 45"/>
          <p:cNvSpPr txBox="1"/>
          <p:nvPr>
            <p:ph type="body" idx="2"/>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p:txBody>
      </p:sp>
      <p:sp>
        <p:nvSpPr>
          <p:cNvPr id="58" name="Shape 4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9" name="Shape 4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0" name="Shape 4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matchingName="图片与标题">
  <p:cSld name="PICTURE_WITH_CAPTION_TEXT">
    <p:spTree>
      <p:nvGrpSpPr>
        <p:cNvPr id="61" name="Shape 61"/>
        <p:cNvGrpSpPr/>
        <p:nvPr/>
      </p:nvGrpSpPr>
      <p:grpSpPr>
        <a:xfrm>
          <a:off x="0" y="0"/>
          <a:ext cx="0" cy="0"/>
          <a:chOff x="0" y="0"/>
          <a:chExt cx="0" cy="0"/>
        </a:xfrm>
      </p:grpSpPr>
      <p:sp>
        <p:nvSpPr>
          <p:cNvPr id="62" name="Shape 24"/>
          <p:cNvSpPr txBox="1"/>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panose="020B0604020202020204"/>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3" name="Shape 25"/>
          <p:cNvSpPr/>
          <p:nvPr>
            <p:ph type="pic" idx="2"/>
          </p:nvPr>
        </p:nvSpPr>
        <p:spPr>
          <a:xfrm>
            <a:off x="3887391" y="740569"/>
            <a:ext cx="4629150" cy="3655219"/>
          </a:xfrm>
          <a:prstGeom prst="rect">
            <a:avLst/>
          </a:prstGeom>
          <a:noFill/>
          <a:ln>
            <a:noFill/>
          </a:ln>
        </p:spPr>
      </p:sp>
      <p:sp>
        <p:nvSpPr>
          <p:cNvPr id="64" name="Shape 26"/>
          <p:cNvSpPr txBox="1"/>
          <p:nvPr>
            <p:ph type="body" idx="1"/>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p:txBody>
      </p:sp>
      <p:sp>
        <p:nvSpPr>
          <p:cNvPr id="65" name="Shape 27"/>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6" name="Shape 28"/>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7" name="Shape 29"/>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5" name="Shape 5"/>
        <p:cNvGrpSpPr/>
        <p:nvPr/>
      </p:nvGrpSpPr>
      <p:grpSpPr>
        <a:xfrm>
          <a:off x="0" y="0"/>
          <a:ext cx="0" cy="0"/>
          <a:chOff x="0" y="0"/>
          <a:chExt cx="0" cy="0"/>
        </a:xfrm>
      </p:grpSpPr>
      <p:sp>
        <p:nvSpPr>
          <p:cNvPr id="6" name="Shape 1"/>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Arial" panose="020B0604020202020204"/>
              <a:buNone/>
              <a:defRPr sz="33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7" name="Shape 2"/>
          <p:cNvSpPr txBox="1"/>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panose="020B0604020202020204"/>
              <a:buChar char="•"/>
              <a:defRPr sz="21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342900" algn="l" rtl="0">
              <a:lnSpc>
                <a:spcPct val="90000"/>
              </a:lnSpc>
              <a:spcBef>
                <a:spcPts val="40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323850" algn="l" rtl="0">
              <a:lnSpc>
                <a:spcPct val="90000"/>
              </a:lnSpc>
              <a:spcBef>
                <a:spcPts val="400"/>
              </a:spcBef>
              <a:spcAft>
                <a:spcPts val="0"/>
              </a:spcAft>
              <a:buClr>
                <a:schemeClr val="dk1"/>
              </a:buClr>
              <a:buSzPts val="1500"/>
              <a:buFont typeface="Arial" panose="020B0604020202020204"/>
              <a:buChar char="•"/>
              <a:defRPr sz="15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8" name="Shape 3"/>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9" name="Shape 4"/>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10" name="Shape 5"/>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L="0" marR="0" lvl="1"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2pPr>
            <a:lvl3pPr marL="0" marR="0" lvl="2"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3pPr>
            <a:lvl4pPr marL="0" marR="0" lvl="3"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4pPr>
            <a:lvl5pPr marL="0" marR="0" lvl="4"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5pPr>
            <a:lvl6pPr marL="0" marR="0" lvl="5"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6pPr>
            <a:lvl7pPr marL="0" marR="0" lvl="6"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7pPr>
            <a:lvl8pPr marL="0" marR="0" lvl="7"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8pPr>
            <a:lvl9pPr marL="0" marR="0" lvl="8"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9pPr>
          </a:lstStyle>
          <a:p>
            <a:pPr marL="0" lvl="0" indent="0" algn="r" rtl="0">
              <a:spcBef>
                <a:spcPts val="0"/>
              </a:spcBef>
              <a:spcAft>
                <a:spcPts val="0"/>
              </a:spcAft>
              <a:buNone/>
            </a:pPr>
            <a:fld id="{00000000-1234-1234-1234-123412341234}" type="slidenum">
              <a:rPr lang="zh-CN"/>
            </a:fld>
            <a:endParaRPr lang="zh-CN"/>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5"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image" Target="../media/image2.jpeg"/></Relationships>
</file>

<file path=ppt/slides/_rels/slide3.xml.rels><?xml version="1.0" encoding="UTF-8" standalone="yes"?>
<Relationships xmlns="http://schemas.openxmlformats.org/package/2006/relationships"><Relationship Id="rId9" Type="http://schemas.openxmlformats.org/officeDocument/2006/relationships/notesSlide" Target="../notesSlides/notesSlide3.xml"/><Relationship Id="rId8" Type="http://schemas.openxmlformats.org/officeDocument/2006/relationships/slideLayout" Target="../slideLayouts/slideLayout12.xml"/><Relationship Id="rId7" Type="http://schemas.openxmlformats.org/officeDocument/2006/relationships/image" Target="../media/image8.svg"/><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image" Target="../media/image2.jpeg"/></Relationships>
</file>

<file path=ppt/slides/_rels/slide4.xml.rels><?xml version="1.0" encoding="UTF-8" standalone="yes"?>
<Relationships xmlns="http://schemas.openxmlformats.org/package/2006/relationships"><Relationship Id="rId9" Type="http://schemas.openxmlformats.org/officeDocument/2006/relationships/notesSlide" Target="../notesSlides/notesSlide4.xml"/><Relationship Id="rId8" Type="http://schemas.openxmlformats.org/officeDocument/2006/relationships/slideLayout" Target="../slideLayouts/slideLayout12.xml"/><Relationship Id="rId7" Type="http://schemas.openxmlformats.org/officeDocument/2006/relationships/image" Target="../media/image14.svg"/><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2.xml"/><Relationship Id="rId1"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2.xml"/><Relationship Id="rId1"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2.xml"/><Relationship Id="rId1" Type="http://schemas.openxmlformats.org/officeDocument/2006/relationships/image" Target="../media/image2.jpeg"/></Relationships>
</file>

<file path=ppt/slides/_rels/slide8.xml.rels><?xml version="1.0" encoding="UTF-8" standalone="yes"?>
<Relationships xmlns="http://schemas.openxmlformats.org/package/2006/relationships"><Relationship Id="rId7" Type="http://schemas.openxmlformats.org/officeDocument/2006/relationships/notesSlide" Target="../notesSlides/notesSlide8.xml"/><Relationship Id="rId6" Type="http://schemas.openxmlformats.org/officeDocument/2006/relationships/slideLayout" Target="../slideLayouts/slideLayout12.xml"/><Relationship Id="rId5" Type="http://schemas.openxmlformats.org/officeDocument/2006/relationships/image" Target="../media/image18.svg"/><Relationship Id="rId4" Type="http://schemas.openxmlformats.org/officeDocument/2006/relationships/image" Target="../media/image17.png"/><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image" Target="../media/image2.jpeg"/></Relationships>
</file>

<file path=ppt/slides/_rels/slide9.xml.rels><?xml version="1.0" encoding="UTF-8" standalone="yes"?>
<Relationships xmlns="http://schemas.openxmlformats.org/package/2006/relationships"><Relationship Id="rId9" Type="http://schemas.openxmlformats.org/officeDocument/2006/relationships/image" Target="../media/image26.svg"/><Relationship Id="rId8" Type="http://schemas.openxmlformats.org/officeDocument/2006/relationships/image" Target="../media/image25.png"/><Relationship Id="rId7" Type="http://schemas.openxmlformats.org/officeDocument/2006/relationships/image" Target="../media/image24.svg"/><Relationship Id="rId6" Type="http://schemas.openxmlformats.org/officeDocument/2006/relationships/image" Target="../media/image23.png"/><Relationship Id="rId5" Type="http://schemas.openxmlformats.org/officeDocument/2006/relationships/image" Target="../media/image22.svg"/><Relationship Id="rId4" Type="http://schemas.openxmlformats.org/officeDocument/2006/relationships/image" Target="../media/image21.png"/><Relationship Id="rId3" Type="http://schemas.openxmlformats.org/officeDocument/2006/relationships/image" Target="../media/image20.svg"/><Relationship Id="rId21" Type="http://schemas.openxmlformats.org/officeDocument/2006/relationships/notesSlide" Target="../notesSlides/notesSlide9.xml"/><Relationship Id="rId20" Type="http://schemas.openxmlformats.org/officeDocument/2006/relationships/slideLayout" Target="../slideLayouts/slideLayout12.xml"/><Relationship Id="rId2" Type="http://schemas.openxmlformats.org/officeDocument/2006/relationships/image" Target="../media/image19.png"/><Relationship Id="rId19" Type="http://schemas.openxmlformats.org/officeDocument/2006/relationships/image" Target="../media/image35.svg"/><Relationship Id="rId18" Type="http://schemas.openxmlformats.org/officeDocument/2006/relationships/image" Target="../media/image34.png"/><Relationship Id="rId17" Type="http://schemas.openxmlformats.org/officeDocument/2006/relationships/image" Target="../media/image33.svg"/><Relationship Id="rId16" Type="http://schemas.openxmlformats.org/officeDocument/2006/relationships/image" Target="../media/image32.png"/><Relationship Id="rId15" Type="http://schemas.openxmlformats.org/officeDocument/2006/relationships/image" Target="../media/image31.svg"/><Relationship Id="rId14" Type="http://schemas.openxmlformats.org/officeDocument/2006/relationships/image" Target="../media/image30.png"/><Relationship Id="rId13" Type="http://schemas.openxmlformats.org/officeDocument/2006/relationships/image" Target="../media/image10.svg"/><Relationship Id="rId12" Type="http://schemas.openxmlformats.org/officeDocument/2006/relationships/image" Target="../media/image29.png"/><Relationship Id="rId11" Type="http://schemas.openxmlformats.org/officeDocument/2006/relationships/image" Target="../media/image28.svg"/><Relationship Id="rId10" Type="http://schemas.openxmlformats.org/officeDocument/2006/relationships/image" Target="../media/image27.png"/><Relationship Id="rId1"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30000"/>
            </a:srgbClr>
          </a:solidFill>
          <a:ln cap="flat" cmpd="sng">
            <a:solidFill>
              <a:srgbClr val="000000">
                <a:alpha val="30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1016000" y="2286000"/>
            <a:ext cx="10414000" cy="2286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4800" b="1" i="0" u="none" strike="noStrike">
                <a:solidFill>
                  <a:srgbClr val="FFFFFF"/>
                </a:solidFill>
                <a:latin typeface="Noto Sans SC"/>
                <a:ea typeface="Noto Sans SC"/>
                <a:cs typeface="Noto Sans SC"/>
                <a:sym typeface="Noto Sans SC"/>
              </a:rPr>
              <a:t>《长治市屯留区推进现代农事综合服务中心（试验示范）建设工作方案》</a:t>
            </a:r>
            <a:endParaRPr lang="en-US" sz="1100"/>
          </a:p>
        </p:txBody>
      </p:sp>
      <p:sp>
        <p:nvSpPr>
          <p:cNvPr id="4" name="AutoShape 4"/>
          <p:cNvSpPr/>
          <p:nvPr/>
        </p:nvSpPr>
        <p:spPr>
          <a:xfrm>
            <a:off x="1016000" y="4699000"/>
            <a:ext cx="10414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FFFFFF">
                    <a:alpha val="94902"/>
                  </a:srgbClr>
                </a:solidFill>
                <a:latin typeface="Noto Sans SC"/>
                <a:ea typeface="Noto Sans SC"/>
                <a:cs typeface="Noto Sans SC"/>
                <a:sym typeface="Noto Sans SC"/>
              </a:rPr>
              <a:t>政策解读</a:t>
            </a:r>
            <a:endParaRPr lang="en-US" sz="1100"/>
          </a:p>
        </p:txBody>
      </p:sp>
      <p:sp>
        <p:nvSpPr>
          <p:cNvPr id="5" name="AutoShape 5"/>
          <p:cNvSpPr/>
          <p:nvPr/>
        </p:nvSpPr>
        <p:spPr>
          <a:xfrm>
            <a:off x="1016000" y="5397500"/>
            <a:ext cx="762000" cy="50800"/>
          </a:xfrm>
          <a:prstGeom prst="roundRect">
            <a:avLst>
              <a:gd name="adj" fmla="val 0"/>
            </a:avLst>
          </a:prstGeom>
          <a:solidFill>
            <a:srgbClr val="228B22">
              <a:alpha val="100000"/>
            </a:srgbClr>
          </a:solidFill>
          <a:ln cap="flat" cmpd="sng">
            <a:solidFill>
              <a:srgbClr val="107210">
                <a:alpha val="100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1016000" y="5778500"/>
            <a:ext cx="10414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endParaRPr lang="en-US" sz="11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cap="flat" cmpd="sng">
            <a:solidFill>
              <a:srgbClr val="E6CFCF">
                <a:alpha val="30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508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228B22"/>
                </a:solidFill>
                <a:latin typeface="Noto Sans SC"/>
                <a:ea typeface="Noto Sans SC"/>
                <a:cs typeface="Noto Sans SC"/>
                <a:sym typeface="Noto Sans SC"/>
              </a:rPr>
              <a:t>目录</a:t>
            </a:r>
            <a:endParaRPr lang="en-US" sz="1100"/>
          </a:p>
        </p:txBody>
      </p:sp>
      <p:sp>
        <p:nvSpPr>
          <p:cNvPr id="4" name="AutoShape 4"/>
          <p:cNvSpPr/>
          <p:nvPr/>
        </p:nvSpPr>
        <p:spPr>
          <a:xfrm>
            <a:off x="762000" y="2286000"/>
            <a:ext cx="3378200" cy="3048000"/>
          </a:xfrm>
          <a:prstGeom prst="roundRect">
            <a:avLst>
              <a:gd name="adj" fmla="val 0"/>
            </a:avLst>
          </a:prstGeom>
          <a:solidFill>
            <a:srgbClr val="FFFFFF">
              <a:alpha val="55000"/>
            </a:srgbClr>
          </a:solidFill>
          <a:ln w="12700" cap="flat" cmpd="sng">
            <a:solidFill>
              <a:srgbClr val="228B22">
                <a:alpha val="25000"/>
              </a:srgbClr>
            </a:solidFill>
            <a:prstDash val="solid"/>
            <a:round/>
          </a:ln>
        </p:spPr>
        <p:txBody>
          <a:bodyPr vert="horz" wrap="square" lIns="63500" tIns="63500" rIns="63500" bIns="63500" rtlCol="0" anchor="ctr"/>
          <a:lstStyle/>
          <a:p>
            <a:pPr algn="ctr">
              <a:defRPr/>
            </a:pPr>
          </a:p>
        </p:txBody>
      </p:sp>
      <p:sp>
        <p:nvSpPr>
          <p:cNvPr id="5" name="AutoShape 5"/>
          <p:cNvSpPr/>
          <p:nvPr/>
        </p:nvSpPr>
        <p:spPr>
          <a:xfrm>
            <a:off x="1016000" y="2603500"/>
            <a:ext cx="2870200" cy="889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4800" b="1" i="0" u="none" strike="noStrike">
                <a:solidFill>
                  <a:srgbClr val="228B22"/>
                </a:solidFill>
                <a:latin typeface="Noto Sans SC"/>
                <a:ea typeface="Noto Sans SC"/>
                <a:cs typeface="Noto Sans SC"/>
                <a:sym typeface="Noto Sans SC"/>
              </a:rPr>
              <a:t>01</a:t>
            </a:r>
            <a:endParaRPr lang="en-US" sz="1100"/>
          </a:p>
        </p:txBody>
      </p:sp>
      <p:sp>
        <p:nvSpPr>
          <p:cNvPr id="6" name="AutoShape 6"/>
          <p:cNvSpPr/>
          <p:nvPr/>
        </p:nvSpPr>
        <p:spPr>
          <a:xfrm>
            <a:off x="1016000" y="3683000"/>
            <a:ext cx="2870200" cy="444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1F2937"/>
                </a:solidFill>
                <a:latin typeface="Noto Sans SC"/>
                <a:ea typeface="Noto Sans SC"/>
                <a:cs typeface="Noto Sans SC"/>
                <a:sym typeface="Noto Sans SC"/>
              </a:rPr>
              <a:t>出台背景</a:t>
            </a:r>
            <a:endParaRPr lang="en-US" sz="1100"/>
          </a:p>
        </p:txBody>
      </p:sp>
      <p:sp>
        <p:nvSpPr>
          <p:cNvPr id="7" name="AutoShape 7"/>
          <p:cNvSpPr/>
          <p:nvPr/>
        </p:nvSpPr>
        <p:spPr>
          <a:xfrm>
            <a:off x="1016000" y="4318000"/>
            <a:ext cx="2870200" cy="1079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0" i="0" u="none" strike="noStrike">
                <a:solidFill>
                  <a:srgbClr val="4B5563"/>
                </a:solidFill>
                <a:latin typeface="Noto Sans SC"/>
                <a:ea typeface="Noto Sans SC"/>
                <a:cs typeface="Noto Sans SC"/>
                <a:sym typeface="Noto Sans SC"/>
              </a:rPr>
              <a:t>紧扣国家战略发展方向，响应地方经济社会发展的迫切需求，通过政策引导，夯实发展基础，激发区域内生动力。</a:t>
            </a:r>
            <a:endParaRPr lang="en-US" sz="1100"/>
          </a:p>
        </p:txBody>
      </p:sp>
      <p:sp>
        <p:nvSpPr>
          <p:cNvPr id="8" name="AutoShape 8"/>
          <p:cNvSpPr/>
          <p:nvPr/>
        </p:nvSpPr>
        <p:spPr>
          <a:xfrm>
            <a:off x="4406900" y="2286000"/>
            <a:ext cx="3378200" cy="3048000"/>
          </a:xfrm>
          <a:prstGeom prst="roundRect">
            <a:avLst>
              <a:gd name="adj" fmla="val 0"/>
            </a:avLst>
          </a:prstGeom>
          <a:solidFill>
            <a:srgbClr val="FFFFFF">
              <a:alpha val="55000"/>
            </a:srgbClr>
          </a:solidFill>
          <a:ln w="12700" cap="flat" cmpd="sng">
            <a:solidFill>
              <a:srgbClr val="228B22">
                <a:alpha val="25000"/>
              </a:srgbClr>
            </a:solidFill>
            <a:prstDash val="solid"/>
            <a:round/>
          </a:ln>
        </p:spPr>
        <p:txBody>
          <a:bodyPr vert="horz" wrap="square" lIns="63500" tIns="63500" rIns="63500" bIns="63500" rtlCol="0" anchor="ctr"/>
          <a:lstStyle/>
          <a:p>
            <a:pPr algn="ctr">
              <a:defRPr/>
            </a:pPr>
          </a:p>
        </p:txBody>
      </p:sp>
      <p:sp>
        <p:nvSpPr>
          <p:cNvPr id="9" name="AutoShape 9"/>
          <p:cNvSpPr/>
          <p:nvPr/>
        </p:nvSpPr>
        <p:spPr>
          <a:xfrm>
            <a:off x="4660900" y="2603500"/>
            <a:ext cx="2870200" cy="889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4800" b="1" i="0" u="none" strike="noStrike">
                <a:solidFill>
                  <a:srgbClr val="228B22"/>
                </a:solidFill>
                <a:latin typeface="Noto Sans SC"/>
                <a:ea typeface="Noto Sans SC"/>
                <a:cs typeface="Noto Sans SC"/>
                <a:sym typeface="Noto Sans SC"/>
              </a:rPr>
              <a:t>02</a:t>
            </a:r>
            <a:endParaRPr lang="en-US" sz="1100"/>
          </a:p>
        </p:txBody>
      </p:sp>
      <p:sp>
        <p:nvSpPr>
          <p:cNvPr id="10" name="AutoShape 10"/>
          <p:cNvSpPr/>
          <p:nvPr/>
        </p:nvSpPr>
        <p:spPr>
          <a:xfrm>
            <a:off x="4660900" y="3683000"/>
            <a:ext cx="2870200" cy="444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1F2937"/>
                </a:solidFill>
                <a:latin typeface="Noto Sans SC"/>
                <a:ea typeface="Noto Sans SC"/>
                <a:cs typeface="Noto Sans SC"/>
                <a:sym typeface="Noto Sans SC"/>
              </a:rPr>
              <a:t>政策依据</a:t>
            </a:r>
            <a:endParaRPr lang="en-US" sz="1100"/>
          </a:p>
        </p:txBody>
      </p:sp>
      <p:sp>
        <p:nvSpPr>
          <p:cNvPr id="11" name="AutoShape 11"/>
          <p:cNvSpPr/>
          <p:nvPr/>
        </p:nvSpPr>
        <p:spPr>
          <a:xfrm>
            <a:off x="4660900" y="4318000"/>
            <a:ext cx="2870200" cy="1079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0" i="0" u="none" strike="noStrike">
                <a:solidFill>
                  <a:srgbClr val="4B5563"/>
                </a:solidFill>
                <a:latin typeface="Noto Sans SC"/>
                <a:ea typeface="Noto Sans SC"/>
                <a:cs typeface="Noto Sans SC"/>
                <a:sym typeface="Noto Sans SC"/>
              </a:rPr>
              <a:t>以六部门联合印发的指导意见为根本遵循，结合上位法律法规及地方配套政策，确保政策制定的科学性与合规性。</a:t>
            </a:r>
            <a:endParaRPr lang="en-US" sz="1100"/>
          </a:p>
        </p:txBody>
      </p:sp>
      <p:sp>
        <p:nvSpPr>
          <p:cNvPr id="12" name="AutoShape 12"/>
          <p:cNvSpPr/>
          <p:nvPr/>
        </p:nvSpPr>
        <p:spPr>
          <a:xfrm>
            <a:off x="8051800" y="2286000"/>
            <a:ext cx="3378200" cy="3048000"/>
          </a:xfrm>
          <a:prstGeom prst="roundRect">
            <a:avLst>
              <a:gd name="adj" fmla="val 0"/>
            </a:avLst>
          </a:prstGeom>
          <a:solidFill>
            <a:srgbClr val="FFFFFF">
              <a:alpha val="55000"/>
            </a:srgbClr>
          </a:solidFill>
          <a:ln w="12700" cap="flat" cmpd="sng">
            <a:solidFill>
              <a:srgbClr val="228B22">
                <a:alpha val="25000"/>
              </a:srgbClr>
            </a:solidFill>
            <a:prstDash val="solid"/>
            <a:round/>
          </a:ln>
        </p:spPr>
        <p:txBody>
          <a:bodyPr vert="horz" wrap="square" lIns="63500" tIns="63500" rIns="63500" bIns="63500" rtlCol="0" anchor="ctr"/>
          <a:lstStyle/>
          <a:p>
            <a:pPr algn="ctr">
              <a:defRPr/>
            </a:pPr>
          </a:p>
        </p:txBody>
      </p:sp>
      <p:sp>
        <p:nvSpPr>
          <p:cNvPr id="13" name="AutoShape 13"/>
          <p:cNvSpPr/>
          <p:nvPr/>
        </p:nvSpPr>
        <p:spPr>
          <a:xfrm>
            <a:off x="8305800" y="2603500"/>
            <a:ext cx="2870200" cy="889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4800" b="1" i="0" u="none" strike="noStrike">
                <a:solidFill>
                  <a:srgbClr val="228B22"/>
                </a:solidFill>
                <a:latin typeface="Noto Sans SC"/>
                <a:ea typeface="Noto Sans SC"/>
                <a:cs typeface="Noto Sans SC"/>
                <a:sym typeface="Noto Sans SC"/>
              </a:rPr>
              <a:t>03</a:t>
            </a:r>
            <a:endParaRPr lang="en-US" sz="1100"/>
          </a:p>
        </p:txBody>
      </p:sp>
      <p:sp>
        <p:nvSpPr>
          <p:cNvPr id="14" name="AutoShape 14"/>
          <p:cNvSpPr/>
          <p:nvPr/>
        </p:nvSpPr>
        <p:spPr>
          <a:xfrm>
            <a:off x="8305800" y="3683000"/>
            <a:ext cx="2870200" cy="444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1F2937"/>
                </a:solidFill>
                <a:latin typeface="Noto Sans SC"/>
                <a:ea typeface="Noto Sans SC"/>
                <a:cs typeface="Noto Sans SC"/>
                <a:sym typeface="Noto Sans SC"/>
              </a:rPr>
              <a:t>主要内容</a:t>
            </a:r>
            <a:endParaRPr lang="en-US" sz="1100"/>
          </a:p>
        </p:txBody>
      </p:sp>
      <p:sp>
        <p:nvSpPr>
          <p:cNvPr id="15" name="AutoShape 15"/>
          <p:cNvSpPr/>
          <p:nvPr/>
        </p:nvSpPr>
        <p:spPr>
          <a:xfrm>
            <a:off x="8305800" y="4318000"/>
            <a:ext cx="2870200" cy="1079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0" i="0" u="none" strike="noStrike">
                <a:solidFill>
                  <a:srgbClr val="4B5563"/>
                </a:solidFill>
                <a:latin typeface="Noto Sans SC"/>
                <a:ea typeface="Noto Sans SC"/>
                <a:cs typeface="Noto Sans SC"/>
                <a:sym typeface="Noto Sans SC"/>
              </a:rPr>
              <a:t>系统阐释总体要求、功能布局、运行管理机制及保障措施四大维度，形成逻辑严密、落地可行的政策实施框架。</a:t>
            </a:r>
            <a:endParaRPr lang="en-US" sz="1100"/>
          </a:p>
        </p:txBody>
      </p:sp>
      <p:sp>
        <p:nvSpPr>
          <p:cNvPr id="16" name="AutoShape 16"/>
          <p:cNvSpPr/>
          <p:nvPr/>
        </p:nvSpPr>
        <p:spPr>
          <a:xfrm>
            <a:off x="762000" y="5905500"/>
            <a:ext cx="10668000" cy="381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400" b="0" i="0" u="none" strike="noStrike">
                <a:solidFill>
                  <a:srgbClr val="228B22">
                    <a:alpha val="70196"/>
                  </a:srgbClr>
                </a:solidFill>
                <a:latin typeface="Noto Sans SC"/>
                <a:ea typeface="Noto Sans SC"/>
                <a:cs typeface="Noto Sans SC"/>
                <a:sym typeface="Noto Sans SC"/>
              </a:rPr>
              <a:t>—— 坚持科学谋划、精准施策，推动政策红利高效转化为发展实效 ——</a:t>
            </a:r>
            <a:endParaRPr lang="en-US" sz="11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508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228B22"/>
                </a:solidFill>
                <a:latin typeface="Noto Sans SC"/>
                <a:ea typeface="Noto Sans SC"/>
                <a:cs typeface="Noto Sans SC"/>
                <a:sym typeface="Noto Sans SC"/>
              </a:rPr>
              <a:t>01 出台背景：国家战略指引</a:t>
            </a:r>
            <a:endParaRPr lang="en-US" sz="1100"/>
          </a:p>
        </p:txBody>
      </p:sp>
      <p:sp>
        <p:nvSpPr>
          <p:cNvPr id="4" name="AutoShape 4"/>
          <p:cNvSpPr/>
          <p:nvPr/>
        </p:nvSpPr>
        <p:spPr>
          <a:xfrm>
            <a:off x="762000" y="1651000"/>
            <a:ext cx="10668000" cy="1714500"/>
          </a:xfrm>
          <a:prstGeom prst="roundRect">
            <a:avLst>
              <a:gd name="adj" fmla="val 0"/>
            </a:avLst>
          </a:prstGeom>
          <a:solidFill>
            <a:srgbClr val="FFFFFF">
              <a:alpha val="60000"/>
            </a:srgbClr>
          </a:solidFill>
          <a:ln w="12700" cap="flat" cmpd="sng">
            <a:solidFill>
              <a:srgbClr val="228B22">
                <a:alpha val="15000"/>
              </a:srgbClr>
            </a:solidFill>
            <a:prstDash val="solid"/>
            <a:round/>
          </a:ln>
        </p:spPr>
        <p:txBody>
          <a:bodyPr vert="horz" wrap="square" lIns="63500" tIns="63500" rIns="63500" bIns="63500" rtlCol="0" anchor="ctr"/>
          <a:lstStyle/>
          <a:p>
            <a:pPr algn="ctr">
              <a:defRPr/>
            </a:pPr>
          </a:p>
        </p:txBody>
      </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79500" y="2095500"/>
            <a:ext cx="609600" cy="609600"/>
          </a:xfrm>
          <a:prstGeom prst="rect">
            <a:avLst/>
          </a:prstGeom>
        </p:spPr>
      </p:pic>
      <p:sp>
        <p:nvSpPr>
          <p:cNvPr id="6" name="AutoShape 6"/>
          <p:cNvSpPr/>
          <p:nvPr/>
        </p:nvSpPr>
        <p:spPr>
          <a:xfrm>
            <a:off x="1905000" y="1841500"/>
            <a:ext cx="9271000" cy="1460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2000" b="1" i="0" u="none" strike="noStrike">
                <a:solidFill>
                  <a:srgbClr val="228B22"/>
                </a:solidFill>
                <a:latin typeface="Noto Sans SC"/>
                <a:ea typeface="Noto Sans SC"/>
                <a:cs typeface="Noto Sans SC"/>
                <a:sym typeface="Noto Sans SC"/>
              </a:rPr>
              <a:t>高层重视，锚定发展航向</a:t>
            </a:r>
            <a:endParaRPr lang="en-US" sz="1100"/>
          </a:p>
          <a:p>
            <a:pPr marL="0" indent="0" algn="l">
              <a:lnSpc>
                <a:spcPct val="117000"/>
              </a:lnSpc>
              <a:spcBef>
                <a:spcPts val="800"/>
              </a:spcBef>
            </a:pPr>
            <a:r>
              <a:rPr lang="en-US" sz="1400" b="0" i="0" u="none" strike="noStrike">
                <a:solidFill>
                  <a:srgbClr val="334155"/>
                </a:solidFill>
                <a:latin typeface="Noto Sans SC"/>
                <a:ea typeface="Noto Sans SC"/>
                <a:cs typeface="Noto Sans SC"/>
                <a:sym typeface="Noto Sans SC"/>
              </a:rPr>
              <a:t>习近平总书记高度重视农业社会化服务发展，多次强调要加快健全农业社会化服务体系，把小农户服务好、带动好。这为构建新型农业经营体系、推动农业现代化提供了根本遵循和行动指南，是我们推进工作的根本出发点。</a:t>
            </a:r>
            <a:endParaRPr lang="en-US" sz="1400" b="0" i="0" u="none" strike="noStrike">
              <a:solidFill>
                <a:srgbClr val="334155"/>
              </a:solidFill>
              <a:latin typeface="Noto Sans SC"/>
              <a:ea typeface="Noto Sans SC"/>
              <a:cs typeface="Noto Sans SC"/>
              <a:sym typeface="Noto Sans SC"/>
            </a:endParaRPr>
          </a:p>
        </p:txBody>
      </p:sp>
      <p:sp>
        <p:nvSpPr>
          <p:cNvPr id="7" name="AutoShape 7"/>
          <p:cNvSpPr/>
          <p:nvPr/>
        </p:nvSpPr>
        <p:spPr>
          <a:xfrm>
            <a:off x="762000" y="3683000"/>
            <a:ext cx="5207000" cy="2476500"/>
          </a:xfrm>
          <a:prstGeom prst="roundRect">
            <a:avLst>
              <a:gd name="adj" fmla="val 0"/>
            </a:avLst>
          </a:prstGeom>
          <a:solidFill>
            <a:srgbClr val="FFFFFF">
              <a:alpha val="60000"/>
            </a:srgbClr>
          </a:solidFill>
          <a:ln w="12700" cap="flat" cmpd="sng">
            <a:solidFill>
              <a:srgbClr val="228B22">
                <a:alpha val="15000"/>
              </a:srgbClr>
            </a:solidFill>
            <a:prstDash val="solid"/>
            <a:round/>
          </a:ln>
        </p:spPr>
        <p:txBody>
          <a:bodyPr vert="horz" wrap="square" lIns="63500" tIns="63500" rIns="63500" bIns="63500" rtlCol="0" anchor="ctr"/>
          <a:lstStyle/>
          <a:p>
            <a:pPr algn="ctr">
              <a:defRPr/>
            </a:pPr>
          </a:p>
        </p:txBody>
      </p:sp>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79500" y="4000500"/>
            <a:ext cx="457200" cy="457200"/>
          </a:xfrm>
          <a:prstGeom prst="rect">
            <a:avLst/>
          </a:prstGeom>
        </p:spPr>
      </p:pic>
      <p:sp>
        <p:nvSpPr>
          <p:cNvPr id="9" name="AutoShape 9"/>
          <p:cNvSpPr/>
          <p:nvPr/>
        </p:nvSpPr>
        <p:spPr>
          <a:xfrm>
            <a:off x="1651000" y="3962400"/>
            <a:ext cx="4191000" cy="2032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800" b="1" i="0" u="none" strike="noStrike">
                <a:solidFill>
                  <a:srgbClr val="228B22"/>
                </a:solidFill>
                <a:latin typeface="Noto Sans SC"/>
                <a:ea typeface="Noto Sans SC"/>
                <a:cs typeface="Noto Sans SC"/>
                <a:sym typeface="Noto Sans SC"/>
              </a:rPr>
              <a:t>2025年 · 六部门联合部署</a:t>
            </a:r>
            <a:endParaRPr lang="en-US" sz="1100"/>
          </a:p>
          <a:p>
            <a:pPr marL="0" indent="0" algn="l">
              <a:lnSpc>
                <a:spcPct val="117000"/>
              </a:lnSpc>
              <a:spcBef>
                <a:spcPts val="1000"/>
              </a:spcBef>
            </a:pPr>
            <a:r>
              <a:rPr lang="en-US" sz="1400" b="0" i="0" u="none" strike="noStrike">
                <a:solidFill>
                  <a:srgbClr val="334155"/>
                </a:solidFill>
                <a:latin typeface="Noto Sans SC"/>
                <a:ea typeface="Noto Sans SC"/>
                <a:cs typeface="Noto Sans SC"/>
                <a:sym typeface="Noto Sans SC"/>
              </a:rPr>
              <a:t>农业农村部等六部门联合印发《指导意见》，明确要求“循序渐进建设一批布局科学、运营规范、服务优质、联农带农的现代农事综合服务中心”，为全国服务体系建设指明了具体路径和实施标准。</a:t>
            </a:r>
            <a:endParaRPr lang="en-US" sz="1400" b="0" i="0" u="none" strike="noStrike">
              <a:solidFill>
                <a:srgbClr val="334155"/>
              </a:solidFill>
              <a:latin typeface="Noto Sans SC"/>
              <a:ea typeface="Noto Sans SC"/>
              <a:cs typeface="Noto Sans SC"/>
              <a:sym typeface="Noto Sans SC"/>
            </a:endParaRPr>
          </a:p>
        </p:txBody>
      </p:sp>
      <p:sp>
        <p:nvSpPr>
          <p:cNvPr id="10" name="AutoShape 10"/>
          <p:cNvSpPr/>
          <p:nvPr/>
        </p:nvSpPr>
        <p:spPr>
          <a:xfrm>
            <a:off x="6223000" y="3683000"/>
            <a:ext cx="5207000" cy="2476500"/>
          </a:xfrm>
          <a:prstGeom prst="roundRect">
            <a:avLst>
              <a:gd name="adj" fmla="val 0"/>
            </a:avLst>
          </a:prstGeom>
          <a:solidFill>
            <a:srgbClr val="FFFFFF">
              <a:alpha val="60000"/>
            </a:srgbClr>
          </a:solidFill>
          <a:ln w="12700" cap="flat" cmpd="sng">
            <a:solidFill>
              <a:srgbClr val="228B22">
                <a:alpha val="15000"/>
              </a:srgbClr>
            </a:solidFill>
            <a:prstDash val="solid"/>
            <a:round/>
          </a:ln>
        </p:spPr>
        <p:txBody>
          <a:bodyPr vert="horz" wrap="square" lIns="63500" tIns="63500" rIns="63500" bIns="63500" rtlCol="0" anchor="ctr"/>
          <a:lstStyle/>
          <a:p>
            <a:pPr algn="ctr">
              <a:defRPr/>
            </a:pPr>
          </a:p>
        </p:txBody>
      </p:sp>
      <p:pic>
        <p:nvPicPr>
          <p:cNvPr id="11" name="Picture 11"/>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540500" y="4000500"/>
            <a:ext cx="457200" cy="457200"/>
          </a:xfrm>
          <a:prstGeom prst="rect">
            <a:avLst/>
          </a:prstGeom>
        </p:spPr>
      </p:pic>
      <p:sp>
        <p:nvSpPr>
          <p:cNvPr id="12" name="AutoShape 12"/>
          <p:cNvSpPr/>
          <p:nvPr/>
        </p:nvSpPr>
        <p:spPr>
          <a:xfrm>
            <a:off x="7112000" y="3962400"/>
            <a:ext cx="4191000" cy="2032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800" b="1" i="0" u="none" strike="noStrike">
                <a:solidFill>
                  <a:srgbClr val="228B22"/>
                </a:solidFill>
                <a:latin typeface="Noto Sans SC"/>
                <a:ea typeface="Noto Sans SC"/>
                <a:cs typeface="Noto Sans SC"/>
                <a:sym typeface="Noto Sans SC"/>
              </a:rPr>
              <a:t>2026年 · 中央一号文件强调</a:t>
            </a:r>
            <a:endParaRPr lang="en-US" sz="1100"/>
          </a:p>
          <a:p>
            <a:pPr marL="0" indent="0" algn="l">
              <a:lnSpc>
                <a:spcPct val="117000"/>
              </a:lnSpc>
              <a:spcBef>
                <a:spcPts val="1000"/>
              </a:spcBef>
            </a:pPr>
            <a:r>
              <a:rPr lang="en-US" sz="1400" b="0" i="0" u="none" strike="noStrike">
                <a:solidFill>
                  <a:srgbClr val="334155"/>
                </a:solidFill>
                <a:latin typeface="Noto Sans SC"/>
                <a:ea typeface="Noto Sans SC"/>
                <a:cs typeface="Noto Sans SC"/>
                <a:sym typeface="Noto Sans SC"/>
              </a:rPr>
              <a:t>文件明确提出要“发挥现代农事综合服务中心作用，完善便捷高效的农业社会化服务体系”，进一步将其纳入国家“三农”工作的顶层设计，凸显了其在保障粮食安全、推动农业转型升级中的关键支撑作用。</a:t>
            </a:r>
            <a:endParaRPr lang="en-US" sz="1400" b="0" i="0" u="none" strike="noStrike">
              <a:solidFill>
                <a:srgbClr val="334155"/>
              </a:solidFill>
              <a:latin typeface="Noto Sans SC"/>
              <a:ea typeface="Noto Sans SC"/>
              <a:cs typeface="Noto Sans SC"/>
              <a:sym typeface="Noto Sans SC"/>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508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228B22"/>
                </a:solidFill>
                <a:latin typeface="Noto Sans SC"/>
                <a:ea typeface="Noto Sans SC"/>
                <a:cs typeface="Noto Sans SC"/>
                <a:sym typeface="Noto Sans SC"/>
              </a:rPr>
              <a:t>01 出台背景：地方发展需求</a:t>
            </a:r>
            <a:endParaRPr lang="en-US" sz="1100"/>
          </a:p>
        </p:txBody>
      </p:sp>
      <p:sp>
        <p:nvSpPr>
          <p:cNvPr id="4" name="AutoShape 4"/>
          <p:cNvSpPr/>
          <p:nvPr/>
        </p:nvSpPr>
        <p:spPr>
          <a:xfrm>
            <a:off x="762000" y="1778000"/>
            <a:ext cx="3378200" cy="4064000"/>
          </a:xfrm>
          <a:prstGeom prst="roundRect">
            <a:avLst>
              <a:gd name="adj" fmla="val 0"/>
            </a:avLst>
          </a:prstGeom>
          <a:solidFill>
            <a:srgbClr val="FFFFFF">
              <a:alpha val="60000"/>
            </a:srgbClr>
          </a:solidFill>
          <a:ln w="12700" cap="flat" cmpd="sng">
            <a:solidFill>
              <a:srgbClr val="228B22">
                <a:alpha val="20000"/>
              </a:srgbClr>
            </a:solidFill>
            <a:prstDash val="solid"/>
            <a:round/>
          </a:ln>
        </p:spPr>
        <p:txBody>
          <a:bodyPr vert="horz" wrap="square" lIns="63500" tIns="63500" rIns="63500" bIns="63500" rtlCol="0" anchor="ctr"/>
          <a:lstStyle/>
          <a:p>
            <a:pPr algn="ctr">
              <a:defRPr/>
            </a:pPr>
          </a:p>
        </p:txBody>
      </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6000" y="2095500"/>
            <a:ext cx="355600" cy="355600"/>
          </a:xfrm>
          <a:prstGeom prst="rect">
            <a:avLst/>
          </a:prstGeom>
        </p:spPr>
      </p:pic>
      <p:sp>
        <p:nvSpPr>
          <p:cNvPr id="6" name="AutoShape 6"/>
          <p:cNvSpPr/>
          <p:nvPr/>
        </p:nvSpPr>
        <p:spPr>
          <a:xfrm>
            <a:off x="1473200" y="2095500"/>
            <a:ext cx="254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28B22"/>
                </a:solidFill>
                <a:latin typeface="Noto Sans SC"/>
                <a:ea typeface="Noto Sans SC"/>
                <a:cs typeface="Noto Sans SC"/>
                <a:sym typeface="Noto Sans SC"/>
              </a:rPr>
              <a:t>01 发展现状</a:t>
            </a:r>
            <a:endParaRPr lang="en-US" sz="1100"/>
          </a:p>
        </p:txBody>
      </p:sp>
      <p:cxnSp>
        <p:nvCxnSpPr>
          <p:cNvPr id="7" name="Connector 7"/>
          <p:cNvCxnSpPr/>
          <p:nvPr/>
        </p:nvCxnSpPr>
        <p:spPr>
          <a:xfrm rot="-15211">
            <a:off x="1016014" y="2660650"/>
            <a:ext cx="2870200" cy="12700"/>
          </a:xfrm>
          <a:prstGeom prst="straightConnector1">
            <a:avLst/>
          </a:prstGeom>
          <a:solidFill>
            <a:srgbClr val="DEE0E3">
              <a:alpha val="100000"/>
            </a:srgbClr>
          </a:solidFill>
          <a:ln w="12700" cap="flat" cmpd="sng">
            <a:solidFill>
              <a:srgbClr val="228B22">
                <a:alpha val="20000"/>
              </a:srgbClr>
            </a:solidFill>
            <a:prstDash val="solid"/>
            <a:round/>
            <a:headEnd type="none" w="med" len="med"/>
            <a:tailEnd type="none" w="med" len="med"/>
          </a:ln>
        </p:spPr>
      </p:cxnSp>
      <p:sp>
        <p:nvSpPr>
          <p:cNvPr id="8" name="AutoShape 8"/>
          <p:cNvSpPr/>
          <p:nvPr/>
        </p:nvSpPr>
        <p:spPr>
          <a:xfrm>
            <a:off x="1016000" y="2921000"/>
            <a:ext cx="2870200" cy="2667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0" i="0" u="none" strike="noStrike">
                <a:solidFill>
                  <a:srgbClr val="374151"/>
                </a:solidFill>
                <a:latin typeface="Noto Sans SC"/>
                <a:ea typeface="Noto Sans SC"/>
                <a:cs typeface="Noto Sans SC"/>
                <a:sym typeface="Noto Sans SC"/>
              </a:rPr>
              <a:t>近年来，我区农业社会化服务体系持续完善，服务领域不断拓展深化。在保障国家粮食安全、稳定重要农产品供给、推动农业适度规模经营、促进农业增效和农民增收等方面，发挥了不可替代的支撑作用，成为推动乡村全面振兴和农业现代化的重要力量。</a:t>
            </a:r>
            <a:endParaRPr lang="en-US" sz="1100"/>
          </a:p>
        </p:txBody>
      </p:sp>
      <p:sp>
        <p:nvSpPr>
          <p:cNvPr id="9" name="AutoShape 9"/>
          <p:cNvSpPr/>
          <p:nvPr/>
        </p:nvSpPr>
        <p:spPr>
          <a:xfrm>
            <a:off x="4406900" y="1778000"/>
            <a:ext cx="3378200" cy="4064000"/>
          </a:xfrm>
          <a:prstGeom prst="roundRect">
            <a:avLst>
              <a:gd name="adj" fmla="val 0"/>
            </a:avLst>
          </a:prstGeom>
          <a:solidFill>
            <a:srgbClr val="FFFFFF">
              <a:alpha val="60000"/>
            </a:srgbClr>
          </a:solidFill>
          <a:ln w="12700" cap="flat" cmpd="sng">
            <a:solidFill>
              <a:srgbClr val="228B22">
                <a:alpha val="20000"/>
              </a:srgbClr>
            </a:solidFill>
            <a:prstDash val="solid"/>
            <a:round/>
          </a:ln>
        </p:spPr>
        <p:txBody>
          <a:bodyPr vert="horz" wrap="square" lIns="63500" tIns="63500" rIns="63500" bIns="63500" rtlCol="0" anchor="ctr"/>
          <a:lstStyle/>
          <a:p>
            <a:pPr algn="ctr">
              <a:defRPr/>
            </a:pPr>
          </a:p>
        </p:txBody>
      </p:sp>
      <p:pic>
        <p:nvPicPr>
          <p:cNvPr id="1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660900" y="2095500"/>
            <a:ext cx="355600" cy="355600"/>
          </a:xfrm>
          <a:prstGeom prst="rect">
            <a:avLst/>
          </a:prstGeom>
        </p:spPr>
      </p:pic>
      <p:sp>
        <p:nvSpPr>
          <p:cNvPr id="11" name="AutoShape 11"/>
          <p:cNvSpPr/>
          <p:nvPr/>
        </p:nvSpPr>
        <p:spPr>
          <a:xfrm>
            <a:off x="5118100" y="2095500"/>
            <a:ext cx="254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28B22"/>
                </a:solidFill>
                <a:latin typeface="Noto Sans SC"/>
                <a:ea typeface="Noto Sans SC"/>
                <a:cs typeface="Noto Sans SC"/>
                <a:sym typeface="Noto Sans SC"/>
              </a:rPr>
              <a:t>02 核心痛点</a:t>
            </a:r>
            <a:endParaRPr lang="en-US" sz="1100"/>
          </a:p>
        </p:txBody>
      </p:sp>
      <p:cxnSp>
        <p:nvCxnSpPr>
          <p:cNvPr id="12" name="Connector 12"/>
          <p:cNvCxnSpPr/>
          <p:nvPr/>
        </p:nvCxnSpPr>
        <p:spPr>
          <a:xfrm rot="-15211">
            <a:off x="4660914" y="2660650"/>
            <a:ext cx="2870200" cy="12700"/>
          </a:xfrm>
          <a:prstGeom prst="straightConnector1">
            <a:avLst/>
          </a:prstGeom>
          <a:solidFill>
            <a:srgbClr val="DEE0E3">
              <a:alpha val="100000"/>
            </a:srgbClr>
          </a:solidFill>
          <a:ln w="12700" cap="flat" cmpd="sng">
            <a:solidFill>
              <a:srgbClr val="228B22">
                <a:alpha val="20000"/>
              </a:srgbClr>
            </a:solidFill>
            <a:prstDash val="solid"/>
            <a:round/>
            <a:headEnd type="none" w="med" len="med"/>
            <a:tailEnd type="none" w="med" len="med"/>
          </a:ln>
        </p:spPr>
      </p:cxnSp>
      <p:sp>
        <p:nvSpPr>
          <p:cNvPr id="13" name="AutoShape 13"/>
          <p:cNvSpPr/>
          <p:nvPr/>
        </p:nvSpPr>
        <p:spPr>
          <a:xfrm>
            <a:off x="4660900" y="2921000"/>
            <a:ext cx="2870200" cy="2667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228B22"/>
                </a:solidFill>
                <a:latin typeface="Noto Sans SC"/>
                <a:ea typeface="Noto Sans SC"/>
                <a:cs typeface="Noto Sans SC"/>
                <a:sym typeface="Noto Sans SC"/>
              </a:rPr>
              <a:t>● 资源分散：</a:t>
            </a:r>
            <a:r>
              <a:rPr lang="en-US" sz="1400" b="0" i="0" u="none" strike="noStrike">
                <a:solidFill>
                  <a:srgbClr val="374151"/>
                </a:solidFill>
                <a:latin typeface="Noto Sans SC"/>
                <a:ea typeface="Noto Sans SC"/>
                <a:cs typeface="Noto Sans SC"/>
                <a:sym typeface="Noto Sans SC"/>
              </a:rPr>
              <a:t>服务主体各自为战，缺乏统筹整合，难以形成规模效应与合力。</a:t>
            </a:r>
            <a:endParaRPr lang="en-US" sz="1100"/>
          </a:p>
          <a:p>
            <a:pPr marL="0" indent="0" algn="l">
              <a:lnSpc>
                <a:spcPct val="125000"/>
              </a:lnSpc>
            </a:pPr>
            <a:r>
              <a:rPr lang="en-US" sz="1400" b="1" i="0" u="none" strike="noStrike">
                <a:solidFill>
                  <a:srgbClr val="228B22"/>
                </a:solidFill>
                <a:latin typeface="Noto Sans SC"/>
                <a:ea typeface="Noto Sans SC"/>
                <a:cs typeface="Noto Sans SC"/>
                <a:sym typeface="Noto Sans SC"/>
              </a:rPr>
              <a:t>● 供给缺口：</a:t>
            </a:r>
            <a:r>
              <a:rPr lang="en-US" sz="1400" b="0" i="0" u="none" strike="noStrike">
                <a:solidFill>
                  <a:srgbClr val="374151"/>
                </a:solidFill>
                <a:latin typeface="Noto Sans SC"/>
                <a:ea typeface="Noto Sans SC"/>
                <a:cs typeface="Noto Sans SC"/>
                <a:sym typeface="Noto Sans SC"/>
              </a:rPr>
              <a:t>产前农资、产后仓储物流等关键环节衔接不畅，服务链条存在短板。</a:t>
            </a:r>
            <a:endParaRPr lang="en-US" sz="1400" b="0" i="0" u="none" strike="noStrike">
              <a:solidFill>
                <a:srgbClr val="374151"/>
              </a:solidFill>
              <a:latin typeface="Noto Sans SC"/>
              <a:ea typeface="Noto Sans SC"/>
              <a:cs typeface="Noto Sans SC"/>
              <a:sym typeface="Noto Sans SC"/>
            </a:endParaRPr>
          </a:p>
          <a:p>
            <a:pPr marL="0" indent="0" algn="l">
              <a:lnSpc>
                <a:spcPct val="125000"/>
              </a:lnSpc>
            </a:pPr>
            <a:r>
              <a:rPr lang="en-US" sz="1400" b="1" i="0" u="none" strike="noStrike">
                <a:solidFill>
                  <a:srgbClr val="228B22"/>
                </a:solidFill>
                <a:latin typeface="Noto Sans SC"/>
                <a:ea typeface="Noto Sans SC"/>
                <a:cs typeface="Noto Sans SC"/>
                <a:sym typeface="Noto Sans SC"/>
              </a:rPr>
              <a:t>● 能力不足：</a:t>
            </a:r>
            <a:r>
              <a:rPr lang="en-US" sz="1400" b="0" i="0" u="none" strike="noStrike">
                <a:solidFill>
                  <a:srgbClr val="374151"/>
                </a:solidFill>
                <a:latin typeface="Noto Sans SC"/>
                <a:ea typeface="Noto Sans SC"/>
                <a:cs typeface="Noto Sans SC"/>
                <a:sym typeface="Noto Sans SC"/>
              </a:rPr>
              <a:t>综合服务能力较弱，难以满足小农户和新型经营主体的多样化需求。</a:t>
            </a:r>
            <a:endParaRPr lang="en-US" sz="1400" b="0" i="0" u="none" strike="noStrike">
              <a:solidFill>
                <a:srgbClr val="374151"/>
              </a:solidFill>
              <a:latin typeface="Noto Sans SC"/>
              <a:ea typeface="Noto Sans SC"/>
              <a:cs typeface="Noto Sans SC"/>
              <a:sym typeface="Noto Sans SC"/>
            </a:endParaRPr>
          </a:p>
        </p:txBody>
      </p:sp>
      <p:sp>
        <p:nvSpPr>
          <p:cNvPr id="14" name="AutoShape 14"/>
          <p:cNvSpPr/>
          <p:nvPr/>
        </p:nvSpPr>
        <p:spPr>
          <a:xfrm>
            <a:off x="8051800" y="1778000"/>
            <a:ext cx="3378200" cy="4064000"/>
          </a:xfrm>
          <a:prstGeom prst="roundRect">
            <a:avLst>
              <a:gd name="adj" fmla="val 0"/>
            </a:avLst>
          </a:prstGeom>
          <a:solidFill>
            <a:srgbClr val="FFFFFF">
              <a:alpha val="60000"/>
            </a:srgbClr>
          </a:solidFill>
          <a:ln w="12700" cap="flat" cmpd="sng">
            <a:solidFill>
              <a:srgbClr val="228B22">
                <a:alpha val="20000"/>
              </a:srgbClr>
            </a:solidFill>
            <a:prstDash val="solid"/>
            <a:round/>
          </a:ln>
        </p:spPr>
        <p:txBody>
          <a:bodyPr vert="horz" wrap="square" lIns="63500" tIns="63500" rIns="63500" bIns="63500" rtlCol="0" anchor="ctr"/>
          <a:lstStyle/>
          <a:p>
            <a:pPr algn="ctr">
              <a:defRPr/>
            </a:pPr>
          </a:p>
        </p:txBody>
      </p:sp>
      <p:pic>
        <p:nvPicPr>
          <p:cNvPr id="15" name="Picture 1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305800" y="2095500"/>
            <a:ext cx="355600" cy="355600"/>
          </a:xfrm>
          <a:prstGeom prst="rect">
            <a:avLst/>
          </a:prstGeom>
        </p:spPr>
      </p:pic>
      <p:sp>
        <p:nvSpPr>
          <p:cNvPr id="16" name="AutoShape 16"/>
          <p:cNvSpPr/>
          <p:nvPr/>
        </p:nvSpPr>
        <p:spPr>
          <a:xfrm>
            <a:off x="8763000" y="2095500"/>
            <a:ext cx="254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28B22"/>
                </a:solidFill>
                <a:latin typeface="Noto Sans SC"/>
                <a:ea typeface="Noto Sans SC"/>
                <a:cs typeface="Noto Sans SC"/>
                <a:sym typeface="Noto Sans SC"/>
              </a:rPr>
              <a:t>03 总体目标</a:t>
            </a:r>
            <a:endParaRPr lang="en-US" sz="1100"/>
          </a:p>
        </p:txBody>
      </p:sp>
      <p:cxnSp>
        <p:nvCxnSpPr>
          <p:cNvPr id="17" name="Connector 17"/>
          <p:cNvCxnSpPr/>
          <p:nvPr/>
        </p:nvCxnSpPr>
        <p:spPr>
          <a:xfrm rot="-15211">
            <a:off x="8305814" y="2660650"/>
            <a:ext cx="2870200" cy="12700"/>
          </a:xfrm>
          <a:prstGeom prst="straightConnector1">
            <a:avLst/>
          </a:prstGeom>
          <a:solidFill>
            <a:srgbClr val="DEE0E3">
              <a:alpha val="100000"/>
            </a:srgbClr>
          </a:solidFill>
          <a:ln w="12700" cap="flat" cmpd="sng">
            <a:solidFill>
              <a:srgbClr val="228B22">
                <a:alpha val="20000"/>
              </a:srgbClr>
            </a:solidFill>
            <a:prstDash val="solid"/>
            <a:round/>
            <a:headEnd type="none" w="med" len="med"/>
            <a:tailEnd type="none" w="med" len="med"/>
          </a:ln>
        </p:spPr>
      </p:cxnSp>
      <p:sp>
        <p:nvSpPr>
          <p:cNvPr id="18" name="AutoShape 18"/>
          <p:cNvSpPr/>
          <p:nvPr/>
        </p:nvSpPr>
        <p:spPr>
          <a:xfrm>
            <a:off x="8305800" y="2921000"/>
            <a:ext cx="2870200" cy="2667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0" i="0" u="none" strike="noStrike">
                <a:solidFill>
                  <a:srgbClr val="374151"/>
                </a:solidFill>
                <a:latin typeface="Noto Sans SC"/>
                <a:ea typeface="Noto Sans SC"/>
                <a:cs typeface="Noto Sans SC"/>
                <a:sym typeface="Noto Sans SC"/>
              </a:rPr>
              <a:t>深入贯彻落实上级决策部署，强化统筹规划与政策支持。因地制宜建设一批功能集成、服务高效的现代农事综合服务中心，推动农业社会化服务迭代升级，补齐产业链短板，实现小农户与现代农业发展的有机衔接，为全面推进乡村振兴筑牢坚实基础。</a:t>
            </a:r>
            <a:endParaRPr lang="en-US" sz="11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cap="flat" cmpd="sng">
            <a:solidFill>
              <a:srgbClr val="E6CFCF">
                <a:alpha val="30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508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228B22"/>
                </a:solidFill>
                <a:latin typeface="Noto Sans SC"/>
                <a:ea typeface="Noto Sans SC"/>
                <a:cs typeface="Noto Sans SC"/>
                <a:sym typeface="Noto Sans SC"/>
              </a:rPr>
              <a:t>02 政策依据</a:t>
            </a:r>
            <a:endParaRPr lang="en-US" sz="1100"/>
          </a:p>
        </p:txBody>
      </p:sp>
      <p:sp>
        <p:nvSpPr>
          <p:cNvPr id="4" name="AutoShape 4"/>
          <p:cNvSpPr/>
          <p:nvPr/>
        </p:nvSpPr>
        <p:spPr>
          <a:xfrm>
            <a:off x="762000" y="1841500"/>
            <a:ext cx="10668000" cy="4127500"/>
          </a:xfrm>
          <a:prstGeom prst="roundRect">
            <a:avLst>
              <a:gd name="adj" fmla="val 0"/>
            </a:avLst>
          </a:prstGeom>
          <a:solidFill>
            <a:srgbClr val="FFFFFF">
              <a:alpha val="65000"/>
            </a:srgbClr>
          </a:solidFill>
          <a:ln w="12700" cap="flat" cmpd="sng">
            <a:solidFill>
              <a:srgbClr val="228B22">
                <a:alpha val="15000"/>
              </a:srgbClr>
            </a:solidFill>
            <a:prstDash val="solid"/>
            <a:round/>
          </a:ln>
        </p:spPr>
        <p:txBody>
          <a:bodyPr vert="horz" wrap="square" lIns="63500" tIns="63500" rIns="63500" bIns="63500" rtlCol="0" anchor="ctr"/>
          <a:lstStyle/>
          <a:p>
            <a:pPr algn="ctr">
              <a:defRPr/>
            </a:pPr>
          </a:p>
        </p:txBody>
      </p:sp>
      <p:sp>
        <p:nvSpPr>
          <p:cNvPr id="5" name="AutoShape 5"/>
          <p:cNvSpPr/>
          <p:nvPr/>
        </p:nvSpPr>
        <p:spPr>
          <a:xfrm>
            <a:off x="1016000" y="2222500"/>
            <a:ext cx="10160000" cy="15875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2000" b="1" i="0" u="none" strike="noStrike">
                <a:solidFill>
                  <a:srgbClr val="228B22"/>
                </a:solidFill>
                <a:latin typeface="Noto Sans SC"/>
                <a:ea typeface="Noto Sans SC"/>
                <a:cs typeface="Noto Sans SC"/>
                <a:sym typeface="Noto Sans SC"/>
              </a:rPr>
              <a:t>《农业农村部 国家发展改革委 财政部 自然资源部 中国人民银行 金融监管总局关于加强现代农事综合服务中心建设的指导意见》</a:t>
            </a:r>
            <a:endParaRPr lang="en-US" sz="1100"/>
          </a:p>
        </p:txBody>
      </p:sp>
      <p:sp>
        <p:nvSpPr>
          <p:cNvPr id="6" name="AutoShape 6"/>
          <p:cNvSpPr/>
          <p:nvPr/>
        </p:nvSpPr>
        <p:spPr>
          <a:xfrm>
            <a:off x="1016000" y="4000500"/>
            <a:ext cx="10160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0" i="0" u="none" strike="noStrike">
                <a:solidFill>
                  <a:srgbClr val="525252"/>
                </a:solidFill>
                <a:latin typeface="Noto Sans SC"/>
                <a:ea typeface="Noto Sans SC"/>
                <a:cs typeface="Noto Sans SC"/>
                <a:sym typeface="Noto Sans SC"/>
              </a:rPr>
              <a:t>农经发〔2025〕4号</a:t>
            </a:r>
            <a:endParaRPr lang="en-US" sz="1100"/>
          </a:p>
        </p:txBody>
      </p:sp>
      <p:cxnSp>
        <p:nvCxnSpPr>
          <p:cNvPr id="7" name="Connector 7"/>
          <p:cNvCxnSpPr/>
          <p:nvPr/>
        </p:nvCxnSpPr>
        <p:spPr>
          <a:xfrm rot="-4297">
            <a:off x="1016004" y="4692650"/>
            <a:ext cx="10160000" cy="12700"/>
          </a:xfrm>
          <a:prstGeom prst="line">
            <a:avLst/>
          </a:prstGeom>
          <a:solidFill>
            <a:srgbClr val="DEE0E3">
              <a:alpha val="100000"/>
            </a:srgbClr>
          </a:solidFill>
          <a:ln w="12700" cap="flat" cmpd="sng">
            <a:solidFill>
              <a:srgbClr val="228B22">
                <a:alpha val="25000"/>
              </a:srgbClr>
            </a:solidFill>
            <a:prstDash val="solid"/>
            <a:round/>
            <a:headEnd type="none" w="med" len="med"/>
            <a:tailEnd type="none" w="med" len="med"/>
          </a:ln>
        </p:spPr>
      </p:cxnSp>
      <p:sp>
        <p:nvSpPr>
          <p:cNvPr id="8" name="AutoShape 8"/>
          <p:cNvSpPr/>
          <p:nvPr/>
        </p:nvSpPr>
        <p:spPr>
          <a:xfrm>
            <a:off x="1016000" y="4953000"/>
            <a:ext cx="10160000" cy="1079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0" i="0" u="none" strike="noStrike">
                <a:solidFill>
                  <a:srgbClr val="333333"/>
                </a:solidFill>
                <a:latin typeface="Noto Sans SC"/>
                <a:ea typeface="Noto Sans SC"/>
                <a:cs typeface="Noto Sans SC"/>
                <a:sym typeface="Noto Sans SC"/>
              </a:rPr>
              <a:t>本方案严格依据此文件精神，结合我区农业发展实际情况与特色优势制定，确保各项建设目标、服务功能与保障措施均符合国家关于农业社会化服务体系建设的宏观导向，旨在打造标准化、专业化、多元化的现代农事综合服务样板，助力乡村全面振兴与农业现代化发展。</a:t>
            </a:r>
            <a:endParaRPr lang="en-US" sz="11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cap="flat" cmpd="sng">
            <a:solidFill>
              <a:srgbClr val="E6CFCF">
                <a:alpha val="30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508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228B22"/>
                </a:solidFill>
                <a:latin typeface="Noto Sans SC"/>
                <a:ea typeface="Noto Sans SC"/>
                <a:cs typeface="Noto Sans SC"/>
                <a:sym typeface="Noto Sans SC"/>
              </a:rPr>
              <a:t>03 主要内容：总体要求与目标定位</a:t>
            </a:r>
            <a:endParaRPr lang="en-US" sz="1100"/>
          </a:p>
        </p:txBody>
      </p:sp>
      <p:sp>
        <p:nvSpPr>
          <p:cNvPr id="4" name="AutoShape 4"/>
          <p:cNvSpPr/>
          <p:nvPr/>
        </p:nvSpPr>
        <p:spPr>
          <a:xfrm>
            <a:off x="762000" y="1778000"/>
            <a:ext cx="5270500" cy="3556000"/>
          </a:xfrm>
          <a:prstGeom prst="roundRect">
            <a:avLst>
              <a:gd name="adj" fmla="val 0"/>
            </a:avLst>
          </a:prstGeom>
          <a:solidFill>
            <a:srgbClr val="FFFFFF">
              <a:alpha val="55000"/>
            </a:srgbClr>
          </a:solidFill>
          <a:ln w="12700" cap="flat" cmpd="sng">
            <a:solidFill>
              <a:srgbClr val="228B22">
                <a:alpha val="20000"/>
              </a:srgbClr>
            </a:solidFill>
            <a:prstDash val="solid"/>
            <a:round/>
          </a:ln>
        </p:spPr>
        <p:txBody>
          <a:bodyPr vert="horz" wrap="square" lIns="63500" tIns="63500" rIns="63500" bIns="63500" rtlCol="0" anchor="ctr"/>
          <a:lstStyle/>
          <a:p>
            <a:pPr algn="ctr">
              <a:defRPr/>
            </a:pPr>
          </a:p>
        </p:txBody>
      </p:sp>
      <p:sp>
        <p:nvSpPr>
          <p:cNvPr id="5" name="AutoShape 5"/>
          <p:cNvSpPr/>
          <p:nvPr/>
        </p:nvSpPr>
        <p:spPr>
          <a:xfrm>
            <a:off x="1016000" y="2095500"/>
            <a:ext cx="4826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200" b="1" i="0" u="none" strike="noStrike">
                <a:solidFill>
                  <a:srgbClr val="228B22"/>
                </a:solidFill>
                <a:latin typeface="Noto Sans SC"/>
                <a:ea typeface="Noto Sans SC"/>
                <a:cs typeface="Noto Sans SC"/>
                <a:sym typeface="Noto Sans SC"/>
              </a:rPr>
              <a:t>01 总体要求</a:t>
            </a:r>
            <a:endParaRPr lang="en-US" sz="1100"/>
          </a:p>
        </p:txBody>
      </p:sp>
      <p:cxnSp>
        <p:nvCxnSpPr>
          <p:cNvPr id="6" name="Connector 6"/>
          <p:cNvCxnSpPr/>
          <p:nvPr/>
        </p:nvCxnSpPr>
        <p:spPr>
          <a:xfrm rot="-9167">
            <a:off x="1016008" y="2724150"/>
            <a:ext cx="4762500" cy="12700"/>
          </a:xfrm>
          <a:prstGeom prst="straightConnector1">
            <a:avLst/>
          </a:prstGeom>
          <a:solidFill>
            <a:srgbClr val="DEE0E3">
              <a:alpha val="100000"/>
            </a:srgbClr>
          </a:solidFill>
          <a:ln w="25400" cap="flat" cmpd="sng">
            <a:solidFill>
              <a:srgbClr val="228B22">
                <a:alpha val="30000"/>
              </a:srgbClr>
            </a:solidFill>
            <a:prstDash val="solid"/>
            <a:round/>
            <a:headEnd type="none" w="lg" len="lg"/>
            <a:tailEnd type="none" w="lg" len="lg"/>
          </a:ln>
        </p:spPr>
      </p:cxnSp>
      <p:sp>
        <p:nvSpPr>
          <p:cNvPr id="7" name="AutoShape 7"/>
          <p:cNvSpPr/>
          <p:nvPr/>
        </p:nvSpPr>
        <p:spPr>
          <a:xfrm>
            <a:off x="1016000" y="2984500"/>
            <a:ext cx="4762500" cy="2222500"/>
          </a:xfrm>
          <a:prstGeom prst="rect">
            <a:avLst/>
          </a:prstGeom>
          <a:noFill/>
          <a:ln w="12700" cap="flat" cmpd="sng">
            <a:noFill/>
            <a:prstDash val="solid"/>
            <a:round/>
          </a:ln>
        </p:spPr>
        <p:txBody>
          <a:bodyPr vert="horz" wrap="square" lIns="0" tIns="0" rIns="0" bIns="0" rtlCol="0" anchor="ctr" anchorCtr="0"/>
          <a:lstStyle/>
          <a:p>
            <a:pPr marL="0" indent="0" algn="l">
              <a:lnSpc>
                <a:spcPct val="133000"/>
              </a:lnSpc>
              <a:defRPr/>
            </a:pPr>
            <a:r>
              <a:rPr lang="en-US" sz="1500" b="0" i="0" u="none" strike="noStrike">
                <a:solidFill>
                  <a:srgbClr val="333333"/>
                </a:solidFill>
                <a:latin typeface="Noto Sans SC"/>
                <a:ea typeface="Noto Sans SC"/>
                <a:cs typeface="Noto Sans SC"/>
                <a:sym typeface="Noto Sans SC"/>
              </a:rPr>
              <a:t>以习近平新时代中国特色社会主义思想为根本遵循，以提高农业社会化服务质效为核心目标，重点强化粮食和重要农产品生产全链条服务能力。坚持市场导向、因地制宜原则，立足服务小农户的根本宗旨，规划建设一批布局科学、运营规范、服务优质、联农带农的现代农事综合服务中心，夯实农业现代化发展基础。</a:t>
            </a:r>
            <a:endParaRPr lang="en-US" sz="1100"/>
          </a:p>
        </p:txBody>
      </p:sp>
      <p:sp>
        <p:nvSpPr>
          <p:cNvPr id="8" name="AutoShape 8"/>
          <p:cNvSpPr/>
          <p:nvPr/>
        </p:nvSpPr>
        <p:spPr>
          <a:xfrm>
            <a:off x="6159500" y="1778000"/>
            <a:ext cx="5270500" cy="3556000"/>
          </a:xfrm>
          <a:prstGeom prst="roundRect">
            <a:avLst>
              <a:gd name="adj" fmla="val 0"/>
            </a:avLst>
          </a:prstGeom>
          <a:solidFill>
            <a:srgbClr val="FFFFFF">
              <a:alpha val="55000"/>
            </a:srgbClr>
          </a:solidFill>
          <a:ln w="12700" cap="flat" cmpd="sng">
            <a:solidFill>
              <a:srgbClr val="228B22">
                <a:alpha val="20000"/>
              </a:srgbClr>
            </a:solidFill>
            <a:prstDash val="solid"/>
            <a:round/>
          </a:ln>
        </p:spPr>
        <p:txBody>
          <a:bodyPr vert="horz" wrap="square" lIns="63500" tIns="63500" rIns="63500" bIns="63500" rtlCol="0" anchor="ctr"/>
          <a:lstStyle/>
          <a:p>
            <a:pPr algn="ctr">
              <a:defRPr/>
            </a:pPr>
          </a:p>
        </p:txBody>
      </p:sp>
      <p:sp>
        <p:nvSpPr>
          <p:cNvPr id="9" name="AutoShape 9"/>
          <p:cNvSpPr/>
          <p:nvPr/>
        </p:nvSpPr>
        <p:spPr>
          <a:xfrm>
            <a:off x="6413500" y="2095500"/>
            <a:ext cx="4826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200" b="1" i="0" u="none" strike="noStrike">
                <a:solidFill>
                  <a:srgbClr val="228B22"/>
                </a:solidFill>
                <a:latin typeface="Noto Sans SC"/>
                <a:ea typeface="Noto Sans SC"/>
                <a:cs typeface="Noto Sans SC"/>
                <a:sym typeface="Noto Sans SC"/>
              </a:rPr>
              <a:t>02 目标定位</a:t>
            </a:r>
            <a:endParaRPr lang="en-US" sz="1100"/>
          </a:p>
        </p:txBody>
      </p:sp>
      <p:cxnSp>
        <p:nvCxnSpPr>
          <p:cNvPr id="10" name="Connector 10"/>
          <p:cNvCxnSpPr/>
          <p:nvPr/>
        </p:nvCxnSpPr>
        <p:spPr>
          <a:xfrm rot="-9167">
            <a:off x="6413508" y="2724150"/>
            <a:ext cx="4762500" cy="12700"/>
          </a:xfrm>
          <a:prstGeom prst="straightConnector1">
            <a:avLst/>
          </a:prstGeom>
          <a:solidFill>
            <a:srgbClr val="DEE0E3">
              <a:alpha val="100000"/>
            </a:srgbClr>
          </a:solidFill>
          <a:ln w="25400" cap="flat" cmpd="sng">
            <a:solidFill>
              <a:srgbClr val="228B22">
                <a:alpha val="30000"/>
              </a:srgbClr>
            </a:solidFill>
            <a:prstDash val="solid"/>
            <a:round/>
            <a:headEnd type="none" w="lg" len="lg"/>
            <a:tailEnd type="none" w="lg" len="lg"/>
          </a:ln>
        </p:spPr>
      </p:cxnSp>
      <p:sp>
        <p:nvSpPr>
          <p:cNvPr id="11" name="AutoShape 11"/>
          <p:cNvSpPr/>
          <p:nvPr/>
        </p:nvSpPr>
        <p:spPr>
          <a:xfrm>
            <a:off x="6413500" y="2984500"/>
            <a:ext cx="4762500" cy="2222500"/>
          </a:xfrm>
          <a:prstGeom prst="rect">
            <a:avLst/>
          </a:prstGeom>
          <a:noFill/>
          <a:ln w="12700" cap="flat" cmpd="sng">
            <a:noFill/>
            <a:prstDash val="solid"/>
            <a:round/>
          </a:ln>
        </p:spPr>
        <p:txBody>
          <a:bodyPr vert="horz" wrap="square" lIns="0" tIns="0" rIns="0" bIns="0" rtlCol="0" anchor="ctr" anchorCtr="0"/>
          <a:lstStyle/>
          <a:p>
            <a:pPr marL="0" indent="0" algn="l">
              <a:lnSpc>
                <a:spcPct val="133000"/>
              </a:lnSpc>
              <a:defRPr/>
            </a:pPr>
            <a:r>
              <a:rPr lang="en-US" sz="1500" b="0" i="0" u="none" strike="noStrike">
                <a:solidFill>
                  <a:srgbClr val="333333"/>
                </a:solidFill>
                <a:latin typeface="Noto Sans SC"/>
                <a:ea typeface="Noto Sans SC"/>
                <a:cs typeface="Noto Sans SC"/>
                <a:sym typeface="Noto Sans SC"/>
              </a:rPr>
              <a:t>聚焦粮食安全、农业增效、农民增收三大核心任务，深入实施科技强农、机械强农双轮驱动。通过构建高效服务网络，架起小农户与现代农业发展有机衔接的坚实桥梁，全面实现“五共享”——共享农机作业、农技服务、农资配送、农产品销售与农耕文明，持续健全覆盖全程、综合配套、便捷高效的农业社会化服务体系。</a:t>
            </a:r>
            <a:endParaRPr lang="en-US" sz="1100"/>
          </a:p>
        </p:txBody>
      </p:sp>
      <p:sp>
        <p:nvSpPr>
          <p:cNvPr id="12" name="AutoShape 12"/>
          <p:cNvSpPr/>
          <p:nvPr/>
        </p:nvSpPr>
        <p:spPr>
          <a:xfrm>
            <a:off x="762000" y="5715000"/>
            <a:ext cx="10668000" cy="635000"/>
          </a:xfrm>
          <a:prstGeom prst="roundRect">
            <a:avLst>
              <a:gd name="adj" fmla="val 0"/>
            </a:avLst>
          </a:prstGeom>
          <a:solidFill>
            <a:srgbClr val="228B22">
              <a:alpha val="10000"/>
            </a:srgbClr>
          </a:solidFill>
          <a:ln cap="flat" cmpd="sng">
            <a:solidFill>
              <a:srgbClr val="107210">
                <a:alpha val="10000"/>
              </a:srgbClr>
            </a:solidFill>
            <a:prstDash val="solid"/>
            <a:round/>
          </a:ln>
        </p:spPr>
        <p:txBody>
          <a:bodyPr vert="horz" wrap="square" lIns="63500" tIns="63500" rIns="63500" bIns="63500" rtlCol="0" anchor="ctr"/>
          <a:lstStyle/>
          <a:p>
            <a:pPr algn="ctr">
              <a:defRPr/>
            </a:pPr>
          </a:p>
        </p:txBody>
      </p:sp>
      <p:sp>
        <p:nvSpPr>
          <p:cNvPr id="13" name="AutoShape 13"/>
          <p:cNvSpPr/>
          <p:nvPr/>
        </p:nvSpPr>
        <p:spPr>
          <a:xfrm>
            <a:off x="762000" y="5715000"/>
            <a:ext cx="10668000" cy="635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600" b="1" i="0" u="none" strike="noStrike">
                <a:solidFill>
                  <a:srgbClr val="228B22"/>
                </a:solidFill>
                <a:latin typeface="Noto Sans SC"/>
                <a:ea typeface="Noto Sans SC"/>
                <a:cs typeface="Noto Sans SC"/>
                <a:sym typeface="Noto Sans SC"/>
              </a:rPr>
              <a:t>—— 夯实农业基础底盘，构建服务乡村振兴的长效保障机制 ——</a:t>
            </a:r>
            <a:endParaRPr lang="en-US" sz="11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cap="flat" cmpd="sng">
            <a:solidFill>
              <a:srgbClr val="E6CFCF">
                <a:alpha val="30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508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228B22"/>
                </a:solidFill>
                <a:latin typeface="Noto Sans SC"/>
                <a:ea typeface="Noto Sans SC"/>
                <a:cs typeface="Noto Sans SC"/>
                <a:sym typeface="Noto Sans SC"/>
              </a:rPr>
              <a:t>03 主要内容：功能设置 “1+5+N”</a:t>
            </a:r>
            <a:endParaRPr lang="en-US" sz="1100"/>
          </a:p>
        </p:txBody>
      </p:sp>
      <p:sp>
        <p:nvSpPr>
          <p:cNvPr id="4" name="AutoShape 4"/>
          <p:cNvSpPr/>
          <p:nvPr/>
        </p:nvSpPr>
        <p:spPr>
          <a:xfrm>
            <a:off x="762000" y="1778000"/>
            <a:ext cx="3378200" cy="4064000"/>
          </a:xfrm>
          <a:prstGeom prst="roundRect">
            <a:avLst>
              <a:gd name="adj" fmla="val 0"/>
            </a:avLst>
          </a:prstGeom>
          <a:solidFill>
            <a:srgbClr val="FFFFFF">
              <a:alpha val="65000"/>
            </a:srgbClr>
          </a:solidFill>
          <a:ln w="12700" cap="flat" cmpd="sng">
            <a:solidFill>
              <a:srgbClr val="228B22">
                <a:alpha val="20000"/>
              </a:srgbClr>
            </a:solidFill>
            <a:prstDash val="solid"/>
            <a:round/>
          </a:ln>
        </p:spPr>
        <p:txBody>
          <a:bodyPr vert="horz" wrap="square" lIns="63500" tIns="63500" rIns="63500" bIns="63500" rtlCol="0" anchor="ctr"/>
          <a:lstStyle/>
          <a:p>
            <a:pPr algn="ctr">
              <a:defRPr/>
            </a:pPr>
          </a:p>
        </p:txBody>
      </p:sp>
      <p:sp>
        <p:nvSpPr>
          <p:cNvPr id="5" name="AutoShape 5"/>
          <p:cNvSpPr/>
          <p:nvPr/>
        </p:nvSpPr>
        <p:spPr>
          <a:xfrm>
            <a:off x="965200" y="2032000"/>
            <a:ext cx="29718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600" b="1" i="0" u="none" strike="noStrike">
                <a:solidFill>
                  <a:srgbClr val="228B22"/>
                </a:solidFill>
                <a:latin typeface="Noto Sans SC"/>
                <a:ea typeface="Noto Sans SC"/>
                <a:cs typeface="Noto Sans SC"/>
                <a:sym typeface="Noto Sans SC"/>
              </a:rPr>
              <a:t>01</a:t>
            </a:r>
            <a:endParaRPr lang="en-US" sz="1100"/>
          </a:p>
        </p:txBody>
      </p:sp>
      <p:sp>
        <p:nvSpPr>
          <p:cNvPr id="6" name="AutoShape 6"/>
          <p:cNvSpPr/>
          <p:nvPr/>
        </p:nvSpPr>
        <p:spPr>
          <a:xfrm>
            <a:off x="965200" y="2730500"/>
            <a:ext cx="29718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28B22"/>
                </a:solidFill>
                <a:latin typeface="Noto Sans SC"/>
                <a:ea typeface="Noto Sans SC"/>
                <a:cs typeface="Noto Sans SC"/>
                <a:sym typeface="Noto Sans SC"/>
              </a:rPr>
              <a:t>技术支撑体系</a:t>
            </a:r>
            <a:endParaRPr lang="en-US" sz="1100"/>
          </a:p>
        </p:txBody>
      </p:sp>
      <p:cxnSp>
        <p:nvCxnSpPr>
          <p:cNvPr id="7" name="Connector 7"/>
          <p:cNvCxnSpPr/>
          <p:nvPr/>
        </p:nvCxnSpPr>
        <p:spPr>
          <a:xfrm rot="-14691">
            <a:off x="965214" y="3232150"/>
            <a:ext cx="2971800" cy="12700"/>
          </a:xfrm>
          <a:prstGeom prst="straightConnector1">
            <a:avLst/>
          </a:prstGeom>
          <a:solidFill>
            <a:srgbClr val="DEE0E3">
              <a:alpha val="100000"/>
            </a:srgbClr>
          </a:solidFill>
          <a:ln w="12700" cap="flat" cmpd="sng">
            <a:solidFill>
              <a:srgbClr val="228B22">
                <a:alpha val="30000"/>
              </a:srgbClr>
            </a:solidFill>
            <a:prstDash val="solid"/>
            <a:round/>
            <a:headEnd type="none" w="med" len="med"/>
            <a:tailEnd type="none" w="med" len="med"/>
          </a:ln>
        </p:spPr>
      </p:cxnSp>
      <p:sp>
        <p:nvSpPr>
          <p:cNvPr id="8" name="AutoShape 8"/>
          <p:cNvSpPr/>
          <p:nvPr/>
        </p:nvSpPr>
        <p:spPr>
          <a:xfrm>
            <a:off x="965200" y="3429000"/>
            <a:ext cx="2971800" cy="2286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374151"/>
                </a:solidFill>
                <a:latin typeface="Noto Sans SC"/>
                <a:ea typeface="Noto Sans SC"/>
                <a:cs typeface="Noto Sans SC"/>
                <a:sym typeface="Noto Sans SC"/>
              </a:rPr>
              <a:t>组建由农业技术专家、高素质职业农民、乡土专家及种植能手构成的复合型专业团队，为农业生产全流程提供从选种育苗到病虫害防治的持续技术指导，为产业发展提供坚实的智力支撑与人才保障。</a:t>
            </a:r>
            <a:endParaRPr lang="en-US" sz="1100"/>
          </a:p>
        </p:txBody>
      </p:sp>
      <p:sp>
        <p:nvSpPr>
          <p:cNvPr id="9" name="AutoShape 9"/>
          <p:cNvSpPr/>
          <p:nvPr/>
        </p:nvSpPr>
        <p:spPr>
          <a:xfrm>
            <a:off x="4394200" y="1778000"/>
            <a:ext cx="3378200" cy="4064000"/>
          </a:xfrm>
          <a:prstGeom prst="roundRect">
            <a:avLst>
              <a:gd name="adj" fmla="val 0"/>
            </a:avLst>
          </a:prstGeom>
          <a:solidFill>
            <a:srgbClr val="FFFFFF">
              <a:alpha val="65000"/>
            </a:srgbClr>
          </a:solidFill>
          <a:ln w="12700" cap="flat" cmpd="sng">
            <a:solidFill>
              <a:srgbClr val="228B22">
                <a:alpha val="20000"/>
              </a:srgbClr>
            </a:solidFill>
            <a:prstDash val="solid"/>
            <a:round/>
          </a:ln>
        </p:spPr>
        <p:txBody>
          <a:bodyPr vert="horz" wrap="square" lIns="63500" tIns="63500" rIns="63500" bIns="63500" rtlCol="0" anchor="ctr"/>
          <a:lstStyle/>
          <a:p>
            <a:pPr algn="ctr">
              <a:defRPr/>
            </a:pPr>
          </a:p>
        </p:txBody>
      </p:sp>
      <p:sp>
        <p:nvSpPr>
          <p:cNvPr id="10" name="AutoShape 10"/>
          <p:cNvSpPr/>
          <p:nvPr/>
        </p:nvSpPr>
        <p:spPr>
          <a:xfrm>
            <a:off x="4597400" y="2032000"/>
            <a:ext cx="29718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600" b="1" i="0" u="none" strike="noStrike">
                <a:solidFill>
                  <a:srgbClr val="228B22"/>
                </a:solidFill>
                <a:latin typeface="Noto Sans SC"/>
                <a:ea typeface="Noto Sans SC"/>
                <a:cs typeface="Noto Sans SC"/>
                <a:sym typeface="Noto Sans SC"/>
              </a:rPr>
              <a:t>05</a:t>
            </a:r>
            <a:endParaRPr lang="en-US" sz="1100"/>
          </a:p>
        </p:txBody>
      </p:sp>
      <p:sp>
        <p:nvSpPr>
          <p:cNvPr id="11" name="AutoShape 11"/>
          <p:cNvSpPr/>
          <p:nvPr/>
        </p:nvSpPr>
        <p:spPr>
          <a:xfrm>
            <a:off x="4597400" y="2730500"/>
            <a:ext cx="29718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28B22"/>
                </a:solidFill>
                <a:latin typeface="Noto Sans SC"/>
                <a:ea typeface="Noto Sans SC"/>
                <a:cs typeface="Noto Sans SC"/>
                <a:sym typeface="Noto Sans SC"/>
              </a:rPr>
              <a:t>五大基础服务</a:t>
            </a:r>
            <a:endParaRPr lang="en-US" sz="1100"/>
          </a:p>
        </p:txBody>
      </p:sp>
      <p:cxnSp>
        <p:nvCxnSpPr>
          <p:cNvPr id="12" name="Connector 12"/>
          <p:cNvCxnSpPr/>
          <p:nvPr/>
        </p:nvCxnSpPr>
        <p:spPr>
          <a:xfrm rot="-14691">
            <a:off x="4597414" y="3232150"/>
            <a:ext cx="2971800" cy="12700"/>
          </a:xfrm>
          <a:prstGeom prst="straightConnector1">
            <a:avLst/>
          </a:prstGeom>
          <a:solidFill>
            <a:srgbClr val="DEE0E3">
              <a:alpha val="100000"/>
            </a:srgbClr>
          </a:solidFill>
          <a:ln w="12700" cap="flat" cmpd="sng">
            <a:solidFill>
              <a:srgbClr val="228B22">
                <a:alpha val="30000"/>
              </a:srgbClr>
            </a:solidFill>
            <a:prstDash val="solid"/>
            <a:round/>
            <a:headEnd type="none" w="med" len="med"/>
            <a:tailEnd type="none" w="med" len="med"/>
          </a:ln>
        </p:spPr>
      </p:cxnSp>
      <p:sp>
        <p:nvSpPr>
          <p:cNvPr id="13" name="AutoShape 13"/>
          <p:cNvSpPr/>
          <p:nvPr/>
        </p:nvSpPr>
        <p:spPr>
          <a:xfrm>
            <a:off x="4597400" y="3429000"/>
            <a:ext cx="2971800" cy="2286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374151"/>
                </a:solidFill>
                <a:latin typeface="Noto Sans SC"/>
                <a:ea typeface="Noto Sans SC"/>
                <a:cs typeface="Noto Sans SC"/>
                <a:sym typeface="Noto Sans SC"/>
              </a:rPr>
              <a:t>涵盖农资集采配送、全程机械化作业、劳务统筹与运输服务、仓储冷链保鲜、以及农产品加工与产销对接五大核心领域，构建从田间到餐桌的全链条基础保障，打通农业生产与流通的关键环节。</a:t>
            </a:r>
            <a:endParaRPr lang="en-US" sz="1100"/>
          </a:p>
        </p:txBody>
      </p:sp>
      <p:sp>
        <p:nvSpPr>
          <p:cNvPr id="14" name="AutoShape 14"/>
          <p:cNvSpPr/>
          <p:nvPr/>
        </p:nvSpPr>
        <p:spPr>
          <a:xfrm>
            <a:off x="8026400" y="1778000"/>
            <a:ext cx="3378200" cy="4064000"/>
          </a:xfrm>
          <a:prstGeom prst="roundRect">
            <a:avLst>
              <a:gd name="adj" fmla="val 0"/>
            </a:avLst>
          </a:prstGeom>
          <a:solidFill>
            <a:srgbClr val="FFFFFF">
              <a:alpha val="65000"/>
            </a:srgbClr>
          </a:solidFill>
          <a:ln w="12700" cap="flat" cmpd="sng">
            <a:solidFill>
              <a:srgbClr val="228B22">
                <a:alpha val="20000"/>
              </a:srgbClr>
            </a:solidFill>
            <a:prstDash val="solid"/>
            <a:round/>
          </a:ln>
        </p:spPr>
        <p:txBody>
          <a:bodyPr vert="horz" wrap="square" lIns="63500" tIns="63500" rIns="63500" bIns="63500" rtlCol="0" anchor="ctr"/>
          <a:lstStyle/>
          <a:p>
            <a:pPr algn="ctr">
              <a:defRPr/>
            </a:pPr>
          </a:p>
        </p:txBody>
      </p:sp>
      <p:sp>
        <p:nvSpPr>
          <p:cNvPr id="15" name="AutoShape 15"/>
          <p:cNvSpPr/>
          <p:nvPr/>
        </p:nvSpPr>
        <p:spPr>
          <a:xfrm>
            <a:off x="8229600" y="2032000"/>
            <a:ext cx="29718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600" b="1" i="0" u="none" strike="noStrike">
                <a:solidFill>
                  <a:srgbClr val="228B22"/>
                </a:solidFill>
                <a:latin typeface="Noto Sans SC"/>
                <a:ea typeface="Noto Sans SC"/>
                <a:cs typeface="Noto Sans SC"/>
                <a:sym typeface="Noto Sans SC"/>
              </a:rPr>
              <a:t>N</a:t>
            </a:r>
            <a:endParaRPr lang="en-US" sz="1100"/>
          </a:p>
        </p:txBody>
      </p:sp>
      <p:sp>
        <p:nvSpPr>
          <p:cNvPr id="16" name="AutoShape 16"/>
          <p:cNvSpPr/>
          <p:nvPr/>
        </p:nvSpPr>
        <p:spPr>
          <a:xfrm>
            <a:off x="8229600" y="2730500"/>
            <a:ext cx="29718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28B22"/>
                </a:solidFill>
                <a:latin typeface="Noto Sans SC"/>
                <a:ea typeface="Noto Sans SC"/>
                <a:cs typeface="Noto Sans SC"/>
                <a:sym typeface="Noto Sans SC"/>
              </a:rPr>
              <a:t>多元拓展服务</a:t>
            </a:r>
            <a:endParaRPr lang="en-US" sz="1100"/>
          </a:p>
        </p:txBody>
      </p:sp>
      <p:cxnSp>
        <p:nvCxnSpPr>
          <p:cNvPr id="17" name="Connector 17"/>
          <p:cNvCxnSpPr/>
          <p:nvPr/>
        </p:nvCxnSpPr>
        <p:spPr>
          <a:xfrm rot="-14691">
            <a:off x="8229614" y="3232150"/>
            <a:ext cx="2971800" cy="12700"/>
          </a:xfrm>
          <a:prstGeom prst="straightConnector1">
            <a:avLst/>
          </a:prstGeom>
          <a:solidFill>
            <a:srgbClr val="DEE0E3">
              <a:alpha val="100000"/>
            </a:srgbClr>
          </a:solidFill>
          <a:ln w="12700" cap="flat" cmpd="sng">
            <a:solidFill>
              <a:srgbClr val="228B22">
                <a:alpha val="30000"/>
              </a:srgbClr>
            </a:solidFill>
            <a:prstDash val="solid"/>
            <a:round/>
            <a:headEnd type="none" w="med" len="med"/>
            <a:tailEnd type="none" w="med" len="med"/>
          </a:ln>
        </p:spPr>
      </p:cxnSp>
      <p:sp>
        <p:nvSpPr>
          <p:cNvPr id="18" name="AutoShape 18"/>
          <p:cNvSpPr/>
          <p:nvPr/>
        </p:nvSpPr>
        <p:spPr>
          <a:xfrm>
            <a:off x="8229600" y="3429000"/>
            <a:ext cx="2971800" cy="2286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374151"/>
                </a:solidFill>
                <a:latin typeface="Noto Sans SC"/>
                <a:ea typeface="Noto Sans SC"/>
                <a:cs typeface="Noto Sans SC"/>
                <a:sym typeface="Noto Sans SC"/>
              </a:rPr>
              <a:t>围绕产业链延伸服务边界，提供集中育秧、农机维修、应急救灾、智慧农业建设、技术培训、废弃物处理、信贷保险、品牌建设及农事研学等多样化增值服务，全方位赋能乡村产业振兴与现代农业发展。</a:t>
            </a:r>
            <a:endParaRPr lang="en-US" sz="11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cap="flat" cmpd="sng">
            <a:solidFill>
              <a:srgbClr val="E6CFCF">
                <a:alpha val="30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508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228B22"/>
                </a:solidFill>
                <a:latin typeface="Noto Sans SC"/>
                <a:ea typeface="Noto Sans SC"/>
                <a:cs typeface="Noto Sans SC"/>
                <a:sym typeface="Noto Sans SC"/>
              </a:rPr>
              <a:t>03 主要内容：运行管理</a:t>
            </a:r>
            <a:endParaRPr lang="en-US" sz="1100"/>
          </a:p>
        </p:txBody>
      </p:sp>
      <p:sp>
        <p:nvSpPr>
          <p:cNvPr id="4" name="AutoShape 4"/>
          <p:cNvSpPr/>
          <p:nvPr/>
        </p:nvSpPr>
        <p:spPr>
          <a:xfrm>
            <a:off x="762000" y="1905000"/>
            <a:ext cx="5207000" cy="3937000"/>
          </a:xfrm>
          <a:prstGeom prst="roundRect">
            <a:avLst>
              <a:gd name="adj" fmla="val 0"/>
            </a:avLst>
          </a:prstGeom>
          <a:solidFill>
            <a:srgbClr val="FFFFFF">
              <a:alpha val="65000"/>
            </a:srgbClr>
          </a:solidFill>
          <a:ln w="12700" cap="flat" cmpd="sng">
            <a:solidFill>
              <a:srgbClr val="228B22">
                <a:alpha val="25000"/>
              </a:srgbClr>
            </a:solidFill>
            <a:prstDash val="solid"/>
            <a:round/>
          </a:ln>
        </p:spPr>
        <p:txBody>
          <a:bodyPr vert="horz" wrap="square" lIns="63500" tIns="63500" rIns="63500" bIns="63500" rtlCol="0" anchor="ctr"/>
          <a:lstStyle/>
          <a:p>
            <a:pPr algn="ctr">
              <a:defRPr/>
            </a:pPr>
          </a:p>
        </p:txBody>
      </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6000" y="2222500"/>
            <a:ext cx="304800" cy="304800"/>
          </a:xfrm>
          <a:prstGeom prst="rect">
            <a:avLst/>
          </a:prstGeom>
        </p:spPr>
      </p:pic>
      <p:sp>
        <p:nvSpPr>
          <p:cNvPr id="6" name="AutoShape 6"/>
          <p:cNvSpPr/>
          <p:nvPr/>
        </p:nvSpPr>
        <p:spPr>
          <a:xfrm>
            <a:off x="1422400" y="2184400"/>
            <a:ext cx="4445000" cy="4064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228B22"/>
                </a:solidFill>
                <a:latin typeface="Noto Sans SC"/>
                <a:ea typeface="Noto Sans SC"/>
                <a:cs typeface="Noto Sans SC"/>
                <a:sym typeface="Noto Sans SC"/>
              </a:rPr>
              <a:t>闭环式长效运行机制</a:t>
            </a:r>
            <a:endParaRPr lang="en-US" sz="1100"/>
          </a:p>
        </p:txBody>
      </p:sp>
      <p:cxnSp>
        <p:nvCxnSpPr>
          <p:cNvPr id="7" name="Connector 7"/>
          <p:cNvCxnSpPr/>
          <p:nvPr/>
        </p:nvCxnSpPr>
        <p:spPr>
          <a:xfrm rot="-9291">
            <a:off x="1016009" y="2762250"/>
            <a:ext cx="4699000" cy="12700"/>
          </a:xfrm>
          <a:prstGeom prst="straightConnector1">
            <a:avLst/>
          </a:prstGeom>
          <a:solidFill>
            <a:srgbClr val="DEE0E3">
              <a:alpha val="100000"/>
            </a:srgbClr>
          </a:solidFill>
          <a:ln w="12700" cap="flat" cmpd="sng">
            <a:solidFill>
              <a:srgbClr val="228B22">
                <a:alpha val="20000"/>
              </a:srgbClr>
            </a:solidFill>
            <a:prstDash val="solid"/>
            <a:round/>
            <a:headEnd type="none" w="med" len="med"/>
            <a:tailEnd type="none" w="med" len="med"/>
          </a:ln>
        </p:spPr>
      </p:cxnSp>
      <p:sp>
        <p:nvSpPr>
          <p:cNvPr id="8" name="AutoShape 8"/>
          <p:cNvSpPr/>
          <p:nvPr/>
        </p:nvSpPr>
        <p:spPr>
          <a:xfrm>
            <a:off x="1016000" y="2921000"/>
            <a:ext cx="4699000" cy="9525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333333"/>
                </a:solidFill>
                <a:latin typeface="Noto Sans SC"/>
                <a:ea typeface="Noto Sans SC"/>
                <a:cs typeface="Noto Sans SC"/>
                <a:sym typeface="Noto Sans SC"/>
              </a:rPr>
              <a:t>坚持政府引导、市场运作，依托农业龙头企业与新型经营主体，构建从需求对接、资源整合到效益分配的全链条闭环体系，推动服务标准化、运营市场化。</a:t>
            </a:r>
            <a:endParaRPr lang="en-US" sz="1100"/>
          </a:p>
        </p:txBody>
      </p:sp>
      <p:sp>
        <p:nvSpPr>
          <p:cNvPr id="9" name="AutoShape 9"/>
          <p:cNvSpPr/>
          <p:nvPr/>
        </p:nvSpPr>
        <p:spPr>
          <a:xfrm>
            <a:off x="1016000" y="4127500"/>
            <a:ext cx="1460500" cy="863600"/>
          </a:xfrm>
          <a:prstGeom prst="roundRect">
            <a:avLst>
              <a:gd name="adj" fmla="val 0"/>
            </a:avLst>
          </a:prstGeom>
          <a:solidFill>
            <a:srgbClr val="228B22">
              <a:alpha val="8000"/>
            </a:srgbClr>
          </a:solidFill>
          <a:ln w="25400" cap="flat" cmpd="sng">
            <a:noFill/>
            <a:prstDash val="solid"/>
            <a:round/>
          </a:ln>
        </p:spPr>
        <p:txBody>
          <a:bodyPr vert="horz" wrap="square" lIns="63500" tIns="63500" rIns="63500" bIns="63500" rtlCol="0" anchor="ctr"/>
          <a:lstStyle/>
          <a:p>
            <a:pPr algn="ctr">
              <a:defRPr/>
            </a:pPr>
          </a:p>
        </p:txBody>
      </p:sp>
      <p:sp>
        <p:nvSpPr>
          <p:cNvPr id="10" name="AutoShape 10"/>
          <p:cNvSpPr/>
          <p:nvPr/>
        </p:nvSpPr>
        <p:spPr>
          <a:xfrm>
            <a:off x="1016000" y="4229100"/>
            <a:ext cx="1460500" cy="8636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400" b="1" i="0" u="none" strike="noStrike">
                <a:solidFill>
                  <a:srgbClr val="228B22"/>
                </a:solidFill>
                <a:latin typeface="Noto Sans SC"/>
                <a:ea typeface="Noto Sans SC"/>
                <a:cs typeface="Noto Sans SC"/>
                <a:sym typeface="Noto Sans SC"/>
              </a:rPr>
              <a:t>01 需求对接</a:t>
            </a:r>
            <a:endParaRPr lang="en-US" sz="1100"/>
          </a:p>
          <a:p>
            <a:pPr marL="0" indent="0" algn="ctr">
              <a:lnSpc>
                <a:spcPct val="125000"/>
              </a:lnSpc>
            </a:pPr>
            <a:r>
              <a:rPr lang="en-US" sz="1200" b="0" i="0" u="none" strike="noStrike">
                <a:solidFill>
                  <a:srgbClr val="525252"/>
                </a:solidFill>
                <a:latin typeface="Noto Sans SC"/>
                <a:ea typeface="Noto Sans SC"/>
                <a:cs typeface="Noto Sans SC"/>
                <a:sym typeface="Noto Sans SC"/>
              </a:rPr>
              <a:t>精准匹配供需两端</a:t>
            </a:r>
            <a:endParaRPr lang="en-US" sz="1200" b="0" i="0" u="none" strike="noStrike">
              <a:solidFill>
                <a:srgbClr val="525252"/>
              </a:solidFill>
              <a:latin typeface="Noto Sans SC"/>
              <a:ea typeface="Noto Sans SC"/>
              <a:cs typeface="Noto Sans SC"/>
              <a:sym typeface="Noto Sans SC"/>
            </a:endParaRPr>
          </a:p>
        </p:txBody>
      </p:sp>
      <p:sp>
        <p:nvSpPr>
          <p:cNvPr id="11" name="AutoShape 11"/>
          <p:cNvSpPr/>
          <p:nvPr/>
        </p:nvSpPr>
        <p:spPr>
          <a:xfrm>
            <a:off x="2628900" y="4127500"/>
            <a:ext cx="1460500" cy="863600"/>
          </a:xfrm>
          <a:prstGeom prst="roundRect">
            <a:avLst>
              <a:gd name="adj" fmla="val 0"/>
            </a:avLst>
          </a:prstGeom>
          <a:solidFill>
            <a:srgbClr val="228B22">
              <a:alpha val="8000"/>
            </a:srgbClr>
          </a:solidFill>
          <a:ln w="25400" cap="flat" cmpd="sng">
            <a:noFill/>
            <a:prstDash val="solid"/>
            <a:round/>
          </a:ln>
        </p:spPr>
        <p:txBody>
          <a:bodyPr vert="horz" wrap="square" lIns="63500" tIns="63500" rIns="63500" bIns="63500" rtlCol="0" anchor="ctr"/>
          <a:lstStyle/>
          <a:p>
            <a:pPr algn="ctr">
              <a:defRPr/>
            </a:pPr>
          </a:p>
        </p:txBody>
      </p:sp>
      <p:sp>
        <p:nvSpPr>
          <p:cNvPr id="12" name="AutoShape 12"/>
          <p:cNvSpPr/>
          <p:nvPr/>
        </p:nvSpPr>
        <p:spPr>
          <a:xfrm>
            <a:off x="2628900" y="4229100"/>
            <a:ext cx="1460500" cy="8636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400" b="1" i="0" u="none" strike="noStrike">
                <a:solidFill>
                  <a:srgbClr val="228B22"/>
                </a:solidFill>
                <a:latin typeface="Noto Sans SC"/>
                <a:ea typeface="Noto Sans SC"/>
                <a:cs typeface="Noto Sans SC"/>
                <a:sym typeface="Noto Sans SC"/>
              </a:rPr>
              <a:t>02 资源整合</a:t>
            </a:r>
            <a:endParaRPr lang="en-US" sz="1100"/>
          </a:p>
          <a:p>
            <a:pPr marL="0" indent="0" algn="ctr">
              <a:lnSpc>
                <a:spcPct val="125000"/>
              </a:lnSpc>
            </a:pPr>
            <a:r>
              <a:rPr lang="en-US" sz="1200" b="0" i="0" u="none" strike="noStrike">
                <a:solidFill>
                  <a:srgbClr val="525252"/>
                </a:solidFill>
                <a:latin typeface="Noto Sans SC"/>
                <a:ea typeface="Noto Sans SC"/>
                <a:cs typeface="Noto Sans SC"/>
                <a:sym typeface="Noto Sans SC"/>
              </a:rPr>
              <a:t>统筹要素高效配置</a:t>
            </a:r>
            <a:endParaRPr lang="en-US" sz="1200" b="0" i="0" u="none" strike="noStrike">
              <a:solidFill>
                <a:srgbClr val="525252"/>
              </a:solidFill>
              <a:latin typeface="Noto Sans SC"/>
              <a:ea typeface="Noto Sans SC"/>
              <a:cs typeface="Noto Sans SC"/>
              <a:sym typeface="Noto Sans SC"/>
            </a:endParaRPr>
          </a:p>
        </p:txBody>
      </p:sp>
      <p:sp>
        <p:nvSpPr>
          <p:cNvPr id="13" name="AutoShape 13"/>
          <p:cNvSpPr/>
          <p:nvPr/>
        </p:nvSpPr>
        <p:spPr>
          <a:xfrm>
            <a:off x="4254500" y="4127500"/>
            <a:ext cx="1460500" cy="863600"/>
          </a:xfrm>
          <a:prstGeom prst="roundRect">
            <a:avLst>
              <a:gd name="adj" fmla="val 0"/>
            </a:avLst>
          </a:prstGeom>
          <a:solidFill>
            <a:srgbClr val="228B22">
              <a:alpha val="8000"/>
            </a:srgbClr>
          </a:solidFill>
          <a:ln w="25400" cap="flat" cmpd="sng">
            <a:noFill/>
            <a:prstDash val="solid"/>
            <a:round/>
          </a:ln>
        </p:spPr>
        <p:txBody>
          <a:bodyPr vert="horz" wrap="square" lIns="63500" tIns="63500" rIns="63500" bIns="63500" rtlCol="0" anchor="ctr"/>
          <a:lstStyle/>
          <a:p>
            <a:pPr algn="ctr">
              <a:defRPr/>
            </a:pPr>
          </a:p>
        </p:txBody>
      </p:sp>
      <p:sp>
        <p:nvSpPr>
          <p:cNvPr id="14" name="AutoShape 14"/>
          <p:cNvSpPr/>
          <p:nvPr/>
        </p:nvSpPr>
        <p:spPr>
          <a:xfrm>
            <a:off x="4254500" y="4229100"/>
            <a:ext cx="1460500" cy="8636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400" b="1" i="0" u="none" strike="noStrike">
                <a:solidFill>
                  <a:srgbClr val="228B22"/>
                </a:solidFill>
                <a:latin typeface="Noto Sans SC"/>
                <a:ea typeface="Noto Sans SC"/>
                <a:cs typeface="Noto Sans SC"/>
                <a:sym typeface="Noto Sans SC"/>
              </a:rPr>
              <a:t>03 效益分配</a:t>
            </a:r>
            <a:endParaRPr lang="en-US" sz="1100"/>
          </a:p>
          <a:p>
            <a:pPr marL="0" indent="0" algn="ctr">
              <a:lnSpc>
                <a:spcPct val="125000"/>
              </a:lnSpc>
            </a:pPr>
            <a:r>
              <a:rPr lang="en-US" sz="1200" b="0" i="0" u="none" strike="noStrike">
                <a:solidFill>
                  <a:srgbClr val="525252"/>
                </a:solidFill>
                <a:latin typeface="Noto Sans SC"/>
                <a:ea typeface="Noto Sans SC"/>
                <a:cs typeface="Noto Sans SC"/>
                <a:sym typeface="Noto Sans SC"/>
              </a:rPr>
              <a:t>保障多方互利共赢</a:t>
            </a:r>
            <a:endParaRPr lang="en-US" sz="1200" b="0" i="0" u="none" strike="noStrike">
              <a:solidFill>
                <a:srgbClr val="525252"/>
              </a:solidFill>
              <a:latin typeface="Noto Sans SC"/>
              <a:ea typeface="Noto Sans SC"/>
              <a:cs typeface="Noto Sans SC"/>
              <a:sym typeface="Noto Sans SC"/>
            </a:endParaRPr>
          </a:p>
        </p:txBody>
      </p:sp>
      <p:sp>
        <p:nvSpPr>
          <p:cNvPr id="15" name="AutoShape 15"/>
          <p:cNvSpPr/>
          <p:nvPr/>
        </p:nvSpPr>
        <p:spPr>
          <a:xfrm>
            <a:off x="1016000" y="5270500"/>
            <a:ext cx="4699000" cy="444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300" b="0" i="0" u="none" strike="noStrike">
                <a:solidFill>
                  <a:srgbClr val="228B22"/>
                </a:solidFill>
                <a:latin typeface="Noto Sans SC"/>
                <a:ea typeface="Noto Sans SC"/>
                <a:cs typeface="Noto Sans SC"/>
                <a:sym typeface="Noto Sans SC"/>
              </a:rPr>
              <a:t>★ 核心目标：实现“建得好、管得住、能盈利”的可持续运营模式。</a:t>
            </a:r>
            <a:endParaRPr lang="en-US" sz="1100"/>
          </a:p>
        </p:txBody>
      </p:sp>
      <p:sp>
        <p:nvSpPr>
          <p:cNvPr id="16" name="AutoShape 16"/>
          <p:cNvSpPr/>
          <p:nvPr/>
        </p:nvSpPr>
        <p:spPr>
          <a:xfrm>
            <a:off x="6223000" y="1905000"/>
            <a:ext cx="5207000" cy="3937000"/>
          </a:xfrm>
          <a:prstGeom prst="roundRect">
            <a:avLst>
              <a:gd name="adj" fmla="val 0"/>
            </a:avLst>
          </a:prstGeom>
          <a:solidFill>
            <a:srgbClr val="FFFFFF">
              <a:alpha val="65000"/>
            </a:srgbClr>
          </a:solidFill>
          <a:ln w="12700" cap="flat" cmpd="sng">
            <a:solidFill>
              <a:srgbClr val="228B22">
                <a:alpha val="25000"/>
              </a:srgbClr>
            </a:solidFill>
            <a:prstDash val="solid"/>
            <a:round/>
          </a:ln>
        </p:spPr>
        <p:txBody>
          <a:bodyPr vert="horz" wrap="square" lIns="63500" tIns="63500" rIns="63500" bIns="63500" rtlCol="0" anchor="ctr"/>
          <a:lstStyle/>
          <a:p>
            <a:pPr algn="ctr">
              <a:defRPr/>
            </a:pPr>
          </a:p>
        </p:txBody>
      </p:sp>
      <p:pic>
        <p:nvPicPr>
          <p:cNvPr id="17" name="Picture 1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477000" y="2222500"/>
            <a:ext cx="304800" cy="304800"/>
          </a:xfrm>
          <a:prstGeom prst="rect">
            <a:avLst/>
          </a:prstGeom>
        </p:spPr>
      </p:pic>
      <p:sp>
        <p:nvSpPr>
          <p:cNvPr id="18" name="AutoShape 18"/>
          <p:cNvSpPr/>
          <p:nvPr/>
        </p:nvSpPr>
        <p:spPr>
          <a:xfrm>
            <a:off x="6883400" y="2184400"/>
            <a:ext cx="4445000" cy="4064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228B22"/>
                </a:solidFill>
                <a:latin typeface="Noto Sans SC"/>
                <a:ea typeface="Noto Sans SC"/>
                <a:cs typeface="Noto Sans SC"/>
                <a:sym typeface="Noto Sans SC"/>
              </a:rPr>
              <a:t>规范化遴选与监管流程</a:t>
            </a:r>
            <a:endParaRPr lang="en-US" sz="1100"/>
          </a:p>
        </p:txBody>
      </p:sp>
      <p:cxnSp>
        <p:nvCxnSpPr>
          <p:cNvPr id="19" name="Connector 19"/>
          <p:cNvCxnSpPr/>
          <p:nvPr/>
        </p:nvCxnSpPr>
        <p:spPr>
          <a:xfrm rot="-9291">
            <a:off x="6477009" y="2762250"/>
            <a:ext cx="4699000" cy="12700"/>
          </a:xfrm>
          <a:prstGeom prst="straightConnector1">
            <a:avLst/>
          </a:prstGeom>
          <a:solidFill>
            <a:srgbClr val="DEE0E3">
              <a:alpha val="100000"/>
            </a:srgbClr>
          </a:solidFill>
          <a:ln w="12700" cap="flat" cmpd="sng">
            <a:solidFill>
              <a:srgbClr val="228B22">
                <a:alpha val="20000"/>
              </a:srgbClr>
            </a:solidFill>
            <a:prstDash val="solid"/>
            <a:round/>
            <a:headEnd type="none" w="med" len="med"/>
            <a:tailEnd type="none" w="med" len="med"/>
          </a:ln>
        </p:spPr>
      </p:cxnSp>
      <p:sp>
        <p:nvSpPr>
          <p:cNvPr id="20" name="AutoShape 20"/>
          <p:cNvSpPr/>
          <p:nvPr/>
        </p:nvSpPr>
        <p:spPr>
          <a:xfrm>
            <a:off x="6477000" y="2921000"/>
            <a:ext cx="4699000" cy="9525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333333"/>
                </a:solidFill>
                <a:latin typeface="Noto Sans SC"/>
                <a:ea typeface="Noto Sans SC"/>
                <a:cs typeface="Noto Sans SC"/>
                <a:sym typeface="Noto Sans SC"/>
              </a:rPr>
              <a:t>严格执行标准化申报审核程序，通过“乡镇初审、区级复核、社会公示”的多级把关机制，确保建设主体资质合规、运营规范。</a:t>
            </a:r>
            <a:endParaRPr lang="en-US" sz="1100"/>
          </a:p>
        </p:txBody>
      </p:sp>
      <p:sp>
        <p:nvSpPr>
          <p:cNvPr id="21" name="AutoShape 21"/>
          <p:cNvSpPr/>
          <p:nvPr/>
        </p:nvSpPr>
        <p:spPr>
          <a:xfrm>
            <a:off x="6477000" y="4127500"/>
            <a:ext cx="1460500" cy="863600"/>
          </a:xfrm>
          <a:prstGeom prst="roundRect">
            <a:avLst>
              <a:gd name="adj" fmla="val 0"/>
            </a:avLst>
          </a:prstGeom>
          <a:solidFill>
            <a:srgbClr val="228B22">
              <a:alpha val="8000"/>
            </a:srgbClr>
          </a:solidFill>
          <a:ln w="25400" cap="flat" cmpd="sng">
            <a:noFill/>
            <a:prstDash val="solid"/>
            <a:round/>
          </a:ln>
        </p:spPr>
        <p:txBody>
          <a:bodyPr vert="horz" wrap="square" lIns="63500" tIns="63500" rIns="63500" bIns="63500" rtlCol="0" anchor="ctr"/>
          <a:lstStyle/>
          <a:p>
            <a:pPr algn="ctr">
              <a:defRPr/>
            </a:pPr>
          </a:p>
        </p:txBody>
      </p:sp>
      <p:sp>
        <p:nvSpPr>
          <p:cNvPr id="22" name="AutoShape 22"/>
          <p:cNvSpPr/>
          <p:nvPr/>
        </p:nvSpPr>
        <p:spPr>
          <a:xfrm>
            <a:off x="6477000" y="4229100"/>
            <a:ext cx="1460500" cy="8636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400" b="1" i="0" u="none" strike="noStrike">
                <a:solidFill>
                  <a:srgbClr val="228B22"/>
                </a:solidFill>
                <a:latin typeface="Noto Sans SC"/>
                <a:ea typeface="Noto Sans SC"/>
                <a:cs typeface="Noto Sans SC"/>
                <a:sym typeface="Noto Sans SC"/>
              </a:rPr>
              <a:t>01 申报受理</a:t>
            </a:r>
            <a:endParaRPr lang="en-US" sz="1100"/>
          </a:p>
          <a:p>
            <a:pPr marL="0" indent="0" algn="ctr">
              <a:lnSpc>
                <a:spcPct val="125000"/>
              </a:lnSpc>
            </a:pPr>
            <a:r>
              <a:rPr lang="en-US" sz="1200" b="0" i="0" u="none" strike="noStrike">
                <a:solidFill>
                  <a:srgbClr val="525252"/>
                </a:solidFill>
                <a:latin typeface="Noto Sans SC"/>
                <a:ea typeface="Noto Sans SC"/>
                <a:cs typeface="Noto Sans SC"/>
                <a:sym typeface="Noto Sans SC"/>
              </a:rPr>
              <a:t>发布指南，主体申报</a:t>
            </a:r>
            <a:endParaRPr lang="en-US" sz="1200" b="0" i="0" u="none" strike="noStrike">
              <a:solidFill>
                <a:srgbClr val="525252"/>
              </a:solidFill>
              <a:latin typeface="Noto Sans SC"/>
              <a:ea typeface="Noto Sans SC"/>
              <a:cs typeface="Noto Sans SC"/>
              <a:sym typeface="Noto Sans SC"/>
            </a:endParaRPr>
          </a:p>
        </p:txBody>
      </p:sp>
      <p:sp>
        <p:nvSpPr>
          <p:cNvPr id="23" name="AutoShape 23"/>
          <p:cNvSpPr/>
          <p:nvPr/>
        </p:nvSpPr>
        <p:spPr>
          <a:xfrm>
            <a:off x="8089900" y="4127500"/>
            <a:ext cx="1460500" cy="863600"/>
          </a:xfrm>
          <a:prstGeom prst="roundRect">
            <a:avLst>
              <a:gd name="adj" fmla="val 0"/>
            </a:avLst>
          </a:prstGeom>
          <a:solidFill>
            <a:srgbClr val="228B22">
              <a:alpha val="8000"/>
            </a:srgbClr>
          </a:solidFill>
          <a:ln w="25400" cap="flat" cmpd="sng">
            <a:noFill/>
            <a:prstDash val="solid"/>
            <a:round/>
          </a:ln>
        </p:spPr>
        <p:txBody>
          <a:bodyPr vert="horz" wrap="square" lIns="63500" tIns="63500" rIns="63500" bIns="63500" rtlCol="0" anchor="ctr"/>
          <a:lstStyle/>
          <a:p>
            <a:pPr algn="ctr">
              <a:defRPr/>
            </a:pPr>
          </a:p>
        </p:txBody>
      </p:sp>
      <p:sp>
        <p:nvSpPr>
          <p:cNvPr id="24" name="AutoShape 24"/>
          <p:cNvSpPr/>
          <p:nvPr/>
        </p:nvSpPr>
        <p:spPr>
          <a:xfrm>
            <a:off x="8089900" y="4229100"/>
            <a:ext cx="1460500" cy="8636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400" b="1" i="0" u="none" strike="noStrike">
                <a:solidFill>
                  <a:srgbClr val="228B22"/>
                </a:solidFill>
                <a:latin typeface="Noto Sans SC"/>
                <a:ea typeface="Noto Sans SC"/>
                <a:cs typeface="Noto Sans SC"/>
                <a:sym typeface="Noto Sans SC"/>
              </a:rPr>
              <a:t>02 审核公示</a:t>
            </a:r>
            <a:endParaRPr lang="en-US" sz="1100"/>
          </a:p>
          <a:p>
            <a:pPr marL="0" indent="0" algn="ctr">
              <a:lnSpc>
                <a:spcPct val="125000"/>
              </a:lnSpc>
            </a:pPr>
            <a:r>
              <a:rPr lang="en-US" sz="1200" b="0" i="0" u="none" strike="noStrike">
                <a:solidFill>
                  <a:srgbClr val="525252"/>
                </a:solidFill>
                <a:latin typeface="Noto Sans SC"/>
                <a:ea typeface="Noto Sans SC"/>
                <a:cs typeface="Noto Sans SC"/>
                <a:sym typeface="Noto Sans SC"/>
              </a:rPr>
              <a:t>两级核实，结果公开</a:t>
            </a:r>
            <a:endParaRPr lang="en-US" sz="1200" b="0" i="0" u="none" strike="noStrike">
              <a:solidFill>
                <a:srgbClr val="525252"/>
              </a:solidFill>
              <a:latin typeface="Noto Sans SC"/>
              <a:ea typeface="Noto Sans SC"/>
              <a:cs typeface="Noto Sans SC"/>
              <a:sym typeface="Noto Sans SC"/>
            </a:endParaRPr>
          </a:p>
        </p:txBody>
      </p:sp>
      <p:sp>
        <p:nvSpPr>
          <p:cNvPr id="25" name="AutoShape 25"/>
          <p:cNvSpPr/>
          <p:nvPr/>
        </p:nvSpPr>
        <p:spPr>
          <a:xfrm>
            <a:off x="9715500" y="4127500"/>
            <a:ext cx="1460500" cy="863600"/>
          </a:xfrm>
          <a:prstGeom prst="roundRect">
            <a:avLst>
              <a:gd name="adj" fmla="val 0"/>
            </a:avLst>
          </a:prstGeom>
          <a:solidFill>
            <a:srgbClr val="228B22">
              <a:alpha val="8000"/>
            </a:srgbClr>
          </a:solidFill>
          <a:ln w="25400" cap="flat" cmpd="sng">
            <a:noFill/>
            <a:prstDash val="solid"/>
            <a:round/>
          </a:ln>
        </p:spPr>
        <p:txBody>
          <a:bodyPr vert="horz" wrap="square" lIns="63500" tIns="63500" rIns="63500" bIns="63500" rtlCol="0" anchor="ctr"/>
          <a:lstStyle/>
          <a:p>
            <a:pPr algn="ctr">
              <a:defRPr/>
            </a:pPr>
          </a:p>
        </p:txBody>
      </p:sp>
      <p:sp>
        <p:nvSpPr>
          <p:cNvPr id="26" name="AutoShape 26"/>
          <p:cNvSpPr/>
          <p:nvPr/>
        </p:nvSpPr>
        <p:spPr>
          <a:xfrm>
            <a:off x="9715500" y="4229100"/>
            <a:ext cx="1460500" cy="8636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400" b="1" i="0" u="none" strike="noStrike">
                <a:solidFill>
                  <a:srgbClr val="228B22"/>
                </a:solidFill>
                <a:latin typeface="Noto Sans SC"/>
                <a:ea typeface="Noto Sans SC"/>
                <a:cs typeface="Noto Sans SC"/>
                <a:sym typeface="Noto Sans SC"/>
              </a:rPr>
              <a:t>03 动态监管</a:t>
            </a:r>
            <a:endParaRPr lang="en-US" sz="1100"/>
          </a:p>
          <a:p>
            <a:pPr marL="0" indent="0" algn="ctr">
              <a:lnSpc>
                <a:spcPct val="125000"/>
              </a:lnSpc>
            </a:pPr>
            <a:r>
              <a:rPr lang="en-US" sz="1200" b="0" i="0" u="none" strike="noStrike">
                <a:solidFill>
                  <a:srgbClr val="525252"/>
                </a:solidFill>
                <a:latin typeface="Noto Sans SC"/>
                <a:ea typeface="Noto Sans SC"/>
                <a:cs typeface="Noto Sans SC"/>
                <a:sym typeface="Noto Sans SC"/>
              </a:rPr>
              <a:t>定期评估，优胜劣汰</a:t>
            </a:r>
            <a:endParaRPr lang="en-US" sz="1200" b="0" i="0" u="none" strike="noStrike">
              <a:solidFill>
                <a:srgbClr val="525252"/>
              </a:solidFill>
              <a:latin typeface="Noto Sans SC"/>
              <a:ea typeface="Noto Sans SC"/>
              <a:cs typeface="Noto Sans SC"/>
              <a:sym typeface="Noto Sans SC"/>
            </a:endParaRPr>
          </a:p>
        </p:txBody>
      </p:sp>
      <p:sp>
        <p:nvSpPr>
          <p:cNvPr id="27" name="AutoShape 27"/>
          <p:cNvSpPr/>
          <p:nvPr/>
        </p:nvSpPr>
        <p:spPr>
          <a:xfrm>
            <a:off x="6477000" y="5270500"/>
            <a:ext cx="4699000" cy="444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300" b="0" i="0" u="none" strike="noStrike">
                <a:solidFill>
                  <a:srgbClr val="228B22"/>
                </a:solidFill>
                <a:latin typeface="Noto Sans SC"/>
                <a:ea typeface="Noto Sans SC"/>
                <a:cs typeface="Noto Sans SC"/>
                <a:sym typeface="Noto Sans SC"/>
              </a:rPr>
              <a:t>★ 基本原则：坚持公开、公平、公正，全程阳光透明，严把入口质量关。</a:t>
            </a:r>
            <a:endParaRPr lang="en-US" sz="11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508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228B22"/>
                </a:solidFill>
                <a:latin typeface="Noto Sans SC"/>
                <a:ea typeface="Noto Sans SC"/>
                <a:cs typeface="Noto Sans SC"/>
                <a:sym typeface="Noto Sans SC"/>
              </a:rPr>
              <a:t>03 主要内容：保障措施</a:t>
            </a:r>
            <a:endParaRPr lang="en-US" sz="1100"/>
          </a:p>
        </p:txBody>
      </p:sp>
      <p:sp>
        <p:nvSpPr>
          <p:cNvPr id="4" name="AutoShape 4"/>
          <p:cNvSpPr/>
          <p:nvPr/>
        </p:nvSpPr>
        <p:spPr>
          <a:xfrm>
            <a:off x="762000" y="1841500"/>
            <a:ext cx="3378200" cy="4191000"/>
          </a:xfrm>
          <a:prstGeom prst="roundRect">
            <a:avLst>
              <a:gd name="adj" fmla="val 0"/>
            </a:avLst>
          </a:prstGeom>
          <a:solidFill>
            <a:srgbClr val="FFFFFF">
              <a:alpha val="50000"/>
            </a:srgbClr>
          </a:solidFill>
          <a:ln w="12700" cap="flat" cmpd="sng">
            <a:solidFill>
              <a:srgbClr val="228B22">
                <a:alpha val="15000"/>
              </a:srgbClr>
            </a:solidFill>
            <a:prstDash val="solid"/>
            <a:round/>
          </a:ln>
        </p:spPr>
        <p:txBody>
          <a:bodyPr vert="horz" wrap="square" lIns="63500" tIns="63500" rIns="63500" bIns="63500" rtlCol="0" anchor="ctr"/>
          <a:lstStyle/>
          <a:p>
            <a:pPr algn="ctr">
              <a:defRPr/>
            </a:pPr>
          </a:p>
        </p:txBody>
      </p:sp>
      <p:sp>
        <p:nvSpPr>
          <p:cNvPr id="5" name="AutoShape 5"/>
          <p:cNvSpPr/>
          <p:nvPr/>
        </p:nvSpPr>
        <p:spPr>
          <a:xfrm>
            <a:off x="952500" y="2032000"/>
            <a:ext cx="31242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228B22"/>
                </a:solidFill>
                <a:latin typeface="Noto Sans SC"/>
                <a:ea typeface="Noto Sans SC"/>
                <a:cs typeface="Noto Sans SC"/>
                <a:sym typeface="Noto Sans SC"/>
              </a:rPr>
              <a:t>01 加大政策支持</a:t>
            </a:r>
            <a:endParaRPr lang="en-US" sz="1100"/>
          </a:p>
        </p:txBody>
      </p:sp>
      <p:cxnSp>
        <p:nvCxnSpPr>
          <p:cNvPr id="6" name="Connector 6"/>
          <p:cNvCxnSpPr/>
          <p:nvPr/>
        </p:nvCxnSpPr>
        <p:spPr>
          <a:xfrm rot="-14566">
            <a:off x="952513" y="2597150"/>
            <a:ext cx="2997200" cy="12700"/>
          </a:xfrm>
          <a:prstGeom prst="straightConnector1">
            <a:avLst/>
          </a:prstGeom>
          <a:solidFill>
            <a:srgbClr val="DEE0E3">
              <a:alpha val="100000"/>
            </a:srgbClr>
          </a:solidFill>
          <a:ln w="12700" cap="flat" cmpd="sng">
            <a:solidFill>
              <a:srgbClr val="228B22">
                <a:alpha val="20000"/>
              </a:srgbClr>
            </a:solidFill>
            <a:prstDash val="solid"/>
            <a:round/>
            <a:headEnd type="none" w="med" len="med"/>
            <a:tailEnd type="none" w="med" len="med"/>
          </a:ln>
        </p:spPr>
      </p:cxnSp>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2500" y="2857500"/>
            <a:ext cx="254000" cy="254000"/>
          </a:xfrm>
          <a:prstGeom prst="rect">
            <a:avLst/>
          </a:prstGeom>
        </p:spPr>
      </p:pic>
      <p:sp>
        <p:nvSpPr>
          <p:cNvPr id="8" name="AutoShape 8"/>
          <p:cNvSpPr/>
          <p:nvPr/>
        </p:nvSpPr>
        <p:spPr>
          <a:xfrm>
            <a:off x="1270000" y="2819400"/>
            <a:ext cx="2794000" cy="698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500" b="1" i="0" u="none" strike="noStrike">
                <a:solidFill>
                  <a:srgbClr val="333333"/>
                </a:solidFill>
                <a:latin typeface="Noto Sans SC"/>
                <a:ea typeface="Noto Sans SC"/>
                <a:cs typeface="Noto Sans SC"/>
                <a:sym typeface="Noto Sans SC"/>
              </a:rPr>
              <a:t>部门协同联动</a:t>
            </a:r>
            <a:br>
              <a:rPr lang="en-US" sz="1600" b="0" i="0" u="none" strike="noStrike">
                <a:solidFill>
                  <a:srgbClr val="1F2329"/>
                </a:solidFill>
                <a:latin typeface="Noto Sans SC"/>
                <a:ea typeface="Noto Sans SC"/>
                <a:cs typeface="Noto Sans SC"/>
                <a:sym typeface="Noto Sans SC"/>
              </a:rPr>
            </a:br>
            <a:r>
              <a:rPr lang="en-US" sz="1300" b="0" i="0" u="none" strike="noStrike">
                <a:solidFill>
                  <a:srgbClr val="555555"/>
                </a:solidFill>
                <a:latin typeface="Noto Sans SC"/>
                <a:ea typeface="Noto Sans SC"/>
                <a:cs typeface="Noto Sans SC"/>
                <a:sym typeface="Noto Sans SC"/>
              </a:rPr>
              <a:t>农业农村部门牵头，发改、财政等多部门合力，建立常态化协调推进机制。</a:t>
            </a:r>
            <a:endParaRPr lang="en-US" sz="1100"/>
          </a:p>
        </p:txBody>
      </p:sp>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52500" y="3746500"/>
            <a:ext cx="254000" cy="254000"/>
          </a:xfrm>
          <a:prstGeom prst="rect">
            <a:avLst/>
          </a:prstGeom>
        </p:spPr>
      </p:pic>
      <p:sp>
        <p:nvSpPr>
          <p:cNvPr id="10" name="AutoShape 10"/>
          <p:cNvSpPr/>
          <p:nvPr/>
        </p:nvSpPr>
        <p:spPr>
          <a:xfrm>
            <a:off x="1270000" y="3708400"/>
            <a:ext cx="2794000" cy="698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500" b="1" i="0" u="none" strike="noStrike">
                <a:solidFill>
                  <a:srgbClr val="333333"/>
                </a:solidFill>
                <a:latin typeface="Noto Sans SC"/>
                <a:ea typeface="Noto Sans SC"/>
                <a:cs typeface="Noto Sans SC"/>
                <a:sym typeface="Noto Sans SC"/>
              </a:rPr>
              <a:t>强化财政扶持</a:t>
            </a:r>
            <a:br>
              <a:rPr lang="en-US" sz="1600" b="0" i="0" u="none" strike="noStrike">
                <a:solidFill>
                  <a:srgbClr val="1F2329"/>
                </a:solidFill>
                <a:latin typeface="Noto Sans SC"/>
                <a:ea typeface="Noto Sans SC"/>
                <a:cs typeface="Noto Sans SC"/>
                <a:sym typeface="Noto Sans SC"/>
              </a:rPr>
            </a:br>
            <a:r>
              <a:rPr lang="en-US" sz="1300" b="0" i="0" u="none" strike="noStrike">
                <a:solidFill>
                  <a:srgbClr val="555555"/>
                </a:solidFill>
                <a:latin typeface="Noto Sans SC"/>
                <a:ea typeface="Noto Sans SC"/>
                <a:cs typeface="Noto Sans SC"/>
                <a:sym typeface="Noto Sans SC"/>
              </a:rPr>
              <a:t>统筹整合涉农资金，加大区级财政专项投入，保障项目建设与运营补贴到位。</a:t>
            </a:r>
            <a:endParaRPr lang="en-US" sz="1100"/>
          </a:p>
        </p:txBody>
      </p:sp>
      <p:pic>
        <p:nvPicPr>
          <p:cNvPr id="11" name="Picture 11"/>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52500" y="4762500"/>
            <a:ext cx="254000" cy="254000"/>
          </a:xfrm>
          <a:prstGeom prst="rect">
            <a:avLst/>
          </a:prstGeom>
        </p:spPr>
      </p:pic>
      <p:sp>
        <p:nvSpPr>
          <p:cNvPr id="12" name="AutoShape 12"/>
          <p:cNvSpPr/>
          <p:nvPr/>
        </p:nvSpPr>
        <p:spPr>
          <a:xfrm>
            <a:off x="1270000" y="4724400"/>
            <a:ext cx="2794000" cy="698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500" b="1" i="0" u="none" strike="noStrike">
                <a:solidFill>
                  <a:srgbClr val="333333"/>
                </a:solidFill>
                <a:latin typeface="Noto Sans SC"/>
                <a:ea typeface="Noto Sans SC"/>
                <a:cs typeface="Noto Sans SC"/>
                <a:sym typeface="Noto Sans SC"/>
              </a:rPr>
              <a:t>优化金融服务</a:t>
            </a:r>
            <a:br>
              <a:rPr lang="en-US" sz="1600" b="0" i="0" u="none" strike="noStrike">
                <a:solidFill>
                  <a:srgbClr val="1F2329"/>
                </a:solidFill>
                <a:latin typeface="Noto Sans SC"/>
                <a:ea typeface="Noto Sans SC"/>
                <a:cs typeface="Noto Sans SC"/>
                <a:sym typeface="Noto Sans SC"/>
              </a:rPr>
            </a:br>
            <a:r>
              <a:rPr lang="en-US" sz="1300" b="0" i="0" u="none" strike="noStrike">
                <a:solidFill>
                  <a:srgbClr val="555555"/>
                </a:solidFill>
                <a:latin typeface="Noto Sans SC"/>
                <a:ea typeface="Noto Sans SC"/>
                <a:cs typeface="Noto Sans SC"/>
                <a:sym typeface="Noto Sans SC"/>
              </a:rPr>
              <a:t>引导金融机构创新信贷产品，降低融资成本，加大对产业发展的信贷支持力度。</a:t>
            </a:r>
            <a:endParaRPr lang="en-US" sz="1100"/>
          </a:p>
        </p:txBody>
      </p:sp>
      <p:sp>
        <p:nvSpPr>
          <p:cNvPr id="13" name="AutoShape 13"/>
          <p:cNvSpPr/>
          <p:nvPr/>
        </p:nvSpPr>
        <p:spPr>
          <a:xfrm>
            <a:off x="4406900" y="1841500"/>
            <a:ext cx="3378200" cy="4191000"/>
          </a:xfrm>
          <a:prstGeom prst="roundRect">
            <a:avLst>
              <a:gd name="adj" fmla="val 0"/>
            </a:avLst>
          </a:prstGeom>
          <a:solidFill>
            <a:srgbClr val="FFFFFF">
              <a:alpha val="50000"/>
            </a:srgbClr>
          </a:solidFill>
          <a:ln w="12700" cap="flat" cmpd="sng">
            <a:solidFill>
              <a:srgbClr val="228B22">
                <a:alpha val="15000"/>
              </a:srgbClr>
            </a:solidFill>
            <a:prstDash val="solid"/>
            <a:round/>
          </a:ln>
        </p:spPr>
        <p:txBody>
          <a:bodyPr vert="horz" wrap="square" lIns="63500" tIns="63500" rIns="63500" bIns="63500" rtlCol="0" anchor="ctr"/>
          <a:lstStyle/>
          <a:p>
            <a:pPr algn="ctr">
              <a:defRPr/>
            </a:pPr>
          </a:p>
        </p:txBody>
      </p:sp>
      <p:sp>
        <p:nvSpPr>
          <p:cNvPr id="14" name="AutoShape 14"/>
          <p:cNvSpPr/>
          <p:nvPr/>
        </p:nvSpPr>
        <p:spPr>
          <a:xfrm>
            <a:off x="4597400" y="2032000"/>
            <a:ext cx="31242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228B22"/>
                </a:solidFill>
                <a:latin typeface="Noto Sans SC"/>
                <a:ea typeface="Noto Sans SC"/>
                <a:cs typeface="Noto Sans SC"/>
                <a:sym typeface="Noto Sans SC"/>
              </a:rPr>
              <a:t>02 规范认定管理</a:t>
            </a:r>
            <a:endParaRPr lang="en-US" sz="1100"/>
          </a:p>
        </p:txBody>
      </p:sp>
      <p:cxnSp>
        <p:nvCxnSpPr>
          <p:cNvPr id="15" name="Connector 15"/>
          <p:cNvCxnSpPr/>
          <p:nvPr/>
        </p:nvCxnSpPr>
        <p:spPr>
          <a:xfrm rot="-14566">
            <a:off x="4597413" y="2597150"/>
            <a:ext cx="2997200" cy="12700"/>
          </a:xfrm>
          <a:prstGeom prst="straightConnector1">
            <a:avLst/>
          </a:prstGeom>
          <a:solidFill>
            <a:srgbClr val="DEE0E3">
              <a:alpha val="100000"/>
            </a:srgbClr>
          </a:solidFill>
          <a:ln w="12700" cap="flat" cmpd="sng">
            <a:solidFill>
              <a:srgbClr val="228B22">
                <a:alpha val="20000"/>
              </a:srgbClr>
            </a:solidFill>
            <a:prstDash val="solid"/>
            <a:round/>
            <a:headEnd type="none" w="med" len="med"/>
            <a:tailEnd type="none" w="med" len="med"/>
          </a:ln>
        </p:spPr>
      </p:cxnSp>
      <p:pic>
        <p:nvPicPr>
          <p:cNvPr id="16" name="Picture 1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597400" y="2857500"/>
            <a:ext cx="254000" cy="254000"/>
          </a:xfrm>
          <a:prstGeom prst="rect">
            <a:avLst/>
          </a:prstGeom>
        </p:spPr>
      </p:pic>
      <p:sp>
        <p:nvSpPr>
          <p:cNvPr id="17" name="AutoShape 17"/>
          <p:cNvSpPr/>
          <p:nvPr/>
        </p:nvSpPr>
        <p:spPr>
          <a:xfrm>
            <a:off x="4914900" y="2819400"/>
            <a:ext cx="2794000" cy="698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500" b="1" i="0" u="none" strike="noStrike">
                <a:solidFill>
                  <a:srgbClr val="333333"/>
                </a:solidFill>
                <a:latin typeface="Noto Sans SC"/>
                <a:ea typeface="Noto Sans SC"/>
                <a:cs typeface="Noto Sans SC"/>
                <a:sym typeface="Noto Sans SC"/>
              </a:rPr>
              <a:t>统一建设标准</a:t>
            </a:r>
            <a:br>
              <a:rPr lang="en-US" sz="1600" b="0" i="0" u="none" strike="noStrike">
                <a:solidFill>
                  <a:srgbClr val="1F2329"/>
                </a:solidFill>
                <a:latin typeface="Noto Sans SC"/>
                <a:ea typeface="Noto Sans SC"/>
                <a:cs typeface="Noto Sans SC"/>
                <a:sym typeface="Noto Sans SC"/>
              </a:rPr>
            </a:br>
            <a:r>
              <a:rPr lang="en-US" sz="1300" b="0" i="0" u="none" strike="noStrike">
                <a:solidFill>
                  <a:srgbClr val="555555"/>
                </a:solidFill>
                <a:latin typeface="Noto Sans SC"/>
                <a:ea typeface="Noto Sans SC"/>
                <a:cs typeface="Noto Sans SC"/>
                <a:sym typeface="Noto Sans SC"/>
              </a:rPr>
              <a:t>制定出台建设与服务规范导则，统一标识标牌，确保服务中心标准化运营。</a:t>
            </a:r>
            <a:endParaRPr lang="en-US" sz="1100"/>
          </a:p>
        </p:txBody>
      </p:sp>
      <p:pic>
        <p:nvPicPr>
          <p:cNvPr id="18" name="Picture 1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597400" y="3746500"/>
            <a:ext cx="254000" cy="254000"/>
          </a:xfrm>
          <a:prstGeom prst="rect">
            <a:avLst/>
          </a:prstGeom>
        </p:spPr>
      </p:pic>
      <p:sp>
        <p:nvSpPr>
          <p:cNvPr id="19" name="AutoShape 19"/>
          <p:cNvSpPr/>
          <p:nvPr/>
        </p:nvSpPr>
        <p:spPr>
          <a:xfrm>
            <a:off x="4914900" y="3708400"/>
            <a:ext cx="2794000" cy="698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500" b="1" i="0" u="none" strike="noStrike">
                <a:solidFill>
                  <a:srgbClr val="333333"/>
                </a:solidFill>
                <a:latin typeface="Noto Sans SC"/>
                <a:ea typeface="Noto Sans SC"/>
                <a:cs typeface="Noto Sans SC"/>
                <a:sym typeface="Noto Sans SC"/>
              </a:rPr>
              <a:t>严格申报认定</a:t>
            </a:r>
            <a:br>
              <a:rPr lang="en-US" sz="1600" b="0" i="0" u="none" strike="noStrike">
                <a:solidFill>
                  <a:srgbClr val="1F2329"/>
                </a:solidFill>
                <a:latin typeface="Noto Sans SC"/>
                <a:ea typeface="Noto Sans SC"/>
                <a:cs typeface="Noto Sans SC"/>
                <a:sym typeface="Noto Sans SC"/>
              </a:rPr>
            </a:br>
            <a:r>
              <a:rPr lang="en-US" sz="1300" b="0" i="0" u="none" strike="noStrike">
                <a:solidFill>
                  <a:srgbClr val="555555"/>
                </a:solidFill>
                <a:latin typeface="Noto Sans SC"/>
                <a:ea typeface="Noto Sans SC"/>
                <a:cs typeface="Noto Sans SC"/>
                <a:sym typeface="Noto Sans SC"/>
              </a:rPr>
              <a:t>规范申报流程，建立评审机制，对符合条件的中心按程序进行统一授牌。</a:t>
            </a:r>
            <a:endParaRPr lang="en-US" sz="1100"/>
          </a:p>
        </p:txBody>
      </p:sp>
      <p:pic>
        <p:nvPicPr>
          <p:cNvPr id="20" name="Picture 20"/>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597400" y="4762500"/>
            <a:ext cx="254000" cy="254000"/>
          </a:xfrm>
          <a:prstGeom prst="rect">
            <a:avLst/>
          </a:prstGeom>
        </p:spPr>
      </p:pic>
      <p:sp>
        <p:nvSpPr>
          <p:cNvPr id="21" name="AutoShape 21"/>
          <p:cNvSpPr/>
          <p:nvPr/>
        </p:nvSpPr>
        <p:spPr>
          <a:xfrm>
            <a:off x="4914900" y="4724400"/>
            <a:ext cx="2794000" cy="698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500" b="1" i="0" u="none" strike="noStrike">
                <a:solidFill>
                  <a:srgbClr val="333333"/>
                </a:solidFill>
                <a:latin typeface="Noto Sans SC"/>
                <a:ea typeface="Noto Sans SC"/>
                <a:cs typeface="Noto Sans SC"/>
                <a:sym typeface="Noto Sans SC"/>
              </a:rPr>
              <a:t>实行动态监测</a:t>
            </a:r>
            <a:br>
              <a:rPr lang="en-US" sz="1600" b="0" i="0" u="none" strike="noStrike">
                <a:solidFill>
                  <a:srgbClr val="1F2329"/>
                </a:solidFill>
                <a:latin typeface="Noto Sans SC"/>
                <a:ea typeface="Noto Sans SC"/>
                <a:cs typeface="Noto Sans SC"/>
                <a:sym typeface="Noto Sans SC"/>
              </a:rPr>
            </a:br>
            <a:r>
              <a:rPr lang="en-US" sz="1300" b="0" i="0" u="none" strike="noStrike">
                <a:solidFill>
                  <a:srgbClr val="555555"/>
                </a:solidFill>
                <a:latin typeface="Noto Sans SC"/>
                <a:ea typeface="Noto Sans SC"/>
                <a:cs typeface="Noto Sans SC"/>
                <a:sym typeface="Noto Sans SC"/>
              </a:rPr>
              <a:t>建立运营评估指标体系，定期开展考核评价，实施优胜劣汰的动态管理机制。</a:t>
            </a:r>
            <a:endParaRPr lang="en-US" sz="1100"/>
          </a:p>
        </p:txBody>
      </p:sp>
      <p:sp>
        <p:nvSpPr>
          <p:cNvPr id="22" name="AutoShape 22"/>
          <p:cNvSpPr/>
          <p:nvPr/>
        </p:nvSpPr>
        <p:spPr>
          <a:xfrm>
            <a:off x="8051800" y="1841500"/>
            <a:ext cx="3378200" cy="4191000"/>
          </a:xfrm>
          <a:prstGeom prst="roundRect">
            <a:avLst>
              <a:gd name="adj" fmla="val 0"/>
            </a:avLst>
          </a:prstGeom>
          <a:solidFill>
            <a:srgbClr val="FFFFFF">
              <a:alpha val="50000"/>
            </a:srgbClr>
          </a:solidFill>
          <a:ln w="12700" cap="flat" cmpd="sng">
            <a:solidFill>
              <a:srgbClr val="228B22">
                <a:alpha val="15000"/>
              </a:srgbClr>
            </a:solidFill>
            <a:prstDash val="solid"/>
            <a:round/>
          </a:ln>
        </p:spPr>
        <p:txBody>
          <a:bodyPr vert="horz" wrap="square" lIns="63500" tIns="63500" rIns="63500" bIns="63500" rtlCol="0" anchor="ctr"/>
          <a:lstStyle/>
          <a:p>
            <a:pPr algn="ctr">
              <a:defRPr/>
            </a:pPr>
          </a:p>
        </p:txBody>
      </p:sp>
      <p:sp>
        <p:nvSpPr>
          <p:cNvPr id="23" name="AutoShape 23"/>
          <p:cNvSpPr/>
          <p:nvPr/>
        </p:nvSpPr>
        <p:spPr>
          <a:xfrm>
            <a:off x="8242300" y="2032000"/>
            <a:ext cx="31242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228B22"/>
                </a:solidFill>
                <a:latin typeface="Noto Sans SC"/>
                <a:ea typeface="Noto Sans SC"/>
                <a:cs typeface="Noto Sans SC"/>
                <a:sym typeface="Noto Sans SC"/>
              </a:rPr>
              <a:t>03 加强服务指导</a:t>
            </a:r>
            <a:endParaRPr lang="en-US" sz="1100"/>
          </a:p>
        </p:txBody>
      </p:sp>
      <p:cxnSp>
        <p:nvCxnSpPr>
          <p:cNvPr id="24" name="Connector 24"/>
          <p:cNvCxnSpPr/>
          <p:nvPr/>
        </p:nvCxnSpPr>
        <p:spPr>
          <a:xfrm rot="-14566">
            <a:off x="8242313" y="2597150"/>
            <a:ext cx="2997200" cy="12700"/>
          </a:xfrm>
          <a:prstGeom prst="straightConnector1">
            <a:avLst/>
          </a:prstGeom>
          <a:solidFill>
            <a:srgbClr val="DEE0E3">
              <a:alpha val="100000"/>
            </a:srgbClr>
          </a:solidFill>
          <a:ln w="12700" cap="flat" cmpd="sng">
            <a:solidFill>
              <a:srgbClr val="228B22">
                <a:alpha val="20000"/>
              </a:srgbClr>
            </a:solidFill>
            <a:prstDash val="solid"/>
            <a:round/>
            <a:headEnd type="none" w="med" len="med"/>
            <a:tailEnd type="none" w="med" len="med"/>
          </a:ln>
        </p:spPr>
      </p:cxnSp>
      <p:pic>
        <p:nvPicPr>
          <p:cNvPr id="25" name="Picture 25"/>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8242300" y="2857500"/>
            <a:ext cx="254000" cy="254000"/>
          </a:xfrm>
          <a:prstGeom prst="rect">
            <a:avLst/>
          </a:prstGeom>
        </p:spPr>
      </p:pic>
      <p:sp>
        <p:nvSpPr>
          <p:cNvPr id="26" name="AutoShape 26"/>
          <p:cNvSpPr/>
          <p:nvPr/>
        </p:nvSpPr>
        <p:spPr>
          <a:xfrm>
            <a:off x="8559800" y="2819400"/>
            <a:ext cx="2794000" cy="698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500" b="1" i="0" u="none" strike="noStrike">
                <a:solidFill>
                  <a:srgbClr val="333333"/>
                </a:solidFill>
                <a:latin typeface="Noto Sans SC"/>
                <a:ea typeface="Noto Sans SC"/>
                <a:cs typeface="Noto Sans SC"/>
                <a:sym typeface="Noto Sans SC"/>
              </a:rPr>
              <a:t>深化产学研对接</a:t>
            </a:r>
            <a:br>
              <a:rPr lang="en-US" sz="1600" b="0" i="0" u="none" strike="noStrike">
                <a:solidFill>
                  <a:srgbClr val="1F2329"/>
                </a:solidFill>
                <a:latin typeface="Noto Sans SC"/>
                <a:ea typeface="Noto Sans SC"/>
                <a:cs typeface="Noto Sans SC"/>
                <a:sym typeface="Noto Sans SC"/>
              </a:rPr>
            </a:br>
            <a:r>
              <a:rPr lang="en-US" sz="1300" b="0" i="0" u="none" strike="noStrike">
                <a:solidFill>
                  <a:srgbClr val="555555"/>
                </a:solidFill>
                <a:latin typeface="Noto Sans SC"/>
                <a:ea typeface="Noto Sans SC"/>
                <a:cs typeface="Noto Sans SC"/>
                <a:sym typeface="Noto Sans SC"/>
              </a:rPr>
              <a:t>搭建合作平台，与科研院所建立常态化对接机制，精准引入技术与智力支持。</a:t>
            </a:r>
            <a:endParaRPr lang="en-US" sz="1100"/>
          </a:p>
        </p:txBody>
      </p:sp>
      <p:pic>
        <p:nvPicPr>
          <p:cNvPr id="27" name="Picture 27"/>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8242300" y="3746500"/>
            <a:ext cx="254000" cy="254000"/>
          </a:xfrm>
          <a:prstGeom prst="rect">
            <a:avLst/>
          </a:prstGeom>
        </p:spPr>
      </p:pic>
      <p:sp>
        <p:nvSpPr>
          <p:cNvPr id="28" name="AutoShape 28"/>
          <p:cNvSpPr/>
          <p:nvPr/>
        </p:nvSpPr>
        <p:spPr>
          <a:xfrm>
            <a:off x="8559800" y="3708400"/>
            <a:ext cx="2794000" cy="698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500" b="1" i="0" u="none" strike="noStrike">
                <a:solidFill>
                  <a:srgbClr val="333333"/>
                </a:solidFill>
                <a:latin typeface="Noto Sans SC"/>
                <a:ea typeface="Noto Sans SC"/>
                <a:cs typeface="Noto Sans SC"/>
                <a:sym typeface="Noto Sans SC"/>
              </a:rPr>
              <a:t>专家团队结对</a:t>
            </a:r>
            <a:br>
              <a:rPr lang="en-US" sz="1600" b="0" i="0" u="none" strike="noStrike">
                <a:solidFill>
                  <a:srgbClr val="1F2329"/>
                </a:solidFill>
                <a:latin typeface="Noto Sans SC"/>
                <a:ea typeface="Noto Sans SC"/>
                <a:cs typeface="Noto Sans SC"/>
                <a:sym typeface="Noto Sans SC"/>
              </a:rPr>
            </a:br>
            <a:r>
              <a:rPr lang="en-US" sz="1300" b="0" i="0" u="none" strike="noStrike">
                <a:solidFill>
                  <a:srgbClr val="555555"/>
                </a:solidFill>
                <a:latin typeface="Noto Sans SC"/>
                <a:ea typeface="Noto Sans SC"/>
                <a:cs typeface="Noto Sans SC"/>
                <a:sym typeface="Noto Sans SC"/>
              </a:rPr>
              <a:t>组建技术专家团队，开展一对一结对帮扶，提供长期的现场指导与咨询。</a:t>
            </a:r>
            <a:endParaRPr lang="en-US" sz="1100"/>
          </a:p>
        </p:txBody>
      </p:sp>
      <p:pic>
        <p:nvPicPr>
          <p:cNvPr id="29" name="Picture 29"/>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8242300" y="4762500"/>
            <a:ext cx="254000" cy="254000"/>
          </a:xfrm>
          <a:prstGeom prst="rect">
            <a:avLst/>
          </a:prstGeom>
        </p:spPr>
      </p:pic>
      <p:sp>
        <p:nvSpPr>
          <p:cNvPr id="30" name="AutoShape 30"/>
          <p:cNvSpPr/>
          <p:nvPr/>
        </p:nvSpPr>
        <p:spPr>
          <a:xfrm>
            <a:off x="8559800" y="4724400"/>
            <a:ext cx="2794000" cy="698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500" b="1" i="0" u="none" strike="noStrike">
                <a:solidFill>
                  <a:srgbClr val="333333"/>
                </a:solidFill>
                <a:latin typeface="Noto Sans SC"/>
                <a:ea typeface="Noto Sans SC"/>
                <a:cs typeface="Noto Sans SC"/>
                <a:sym typeface="Noto Sans SC"/>
              </a:rPr>
              <a:t>强化人才培训</a:t>
            </a:r>
            <a:br>
              <a:rPr lang="en-US" sz="1600" b="0" i="0" u="none" strike="noStrike">
                <a:solidFill>
                  <a:srgbClr val="1F2329"/>
                </a:solidFill>
                <a:latin typeface="Noto Sans SC"/>
                <a:ea typeface="Noto Sans SC"/>
                <a:cs typeface="Noto Sans SC"/>
                <a:sym typeface="Noto Sans SC"/>
              </a:rPr>
            </a:br>
            <a:r>
              <a:rPr lang="en-US" sz="1300" b="0" i="0" u="none" strike="noStrike">
                <a:solidFill>
                  <a:srgbClr val="555555"/>
                </a:solidFill>
                <a:latin typeface="Noto Sans SC"/>
                <a:ea typeface="Noto Sans SC"/>
                <a:cs typeface="Noto Sans SC"/>
                <a:sym typeface="Noto Sans SC"/>
              </a:rPr>
              <a:t>常态化开展经营主体带头人、专业技术人员培训，培育高素质本土人才队伍。</a:t>
            </a:r>
            <a:endParaRPr lang="en-US" sz="1100"/>
          </a:p>
        </p:txBody>
      </p:sp>
    </p:spTree>
  </p:cSld>
  <p:clrMapOvr>
    <a:masterClrMapping/>
  </p:clrMapOvr>
</p:sld>
</file>

<file path=ppt/theme/theme1.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2495</Words>
  <Application>WPS 演示</Application>
  <PresentationFormat/>
  <Paragraphs>151</Paragraphs>
  <Slides>9</Slides>
  <Notes>0</Notes>
  <HiddenSlides>0</HiddenSlides>
  <MMClips>0</MMClips>
  <ScaleCrop>false</ScaleCrop>
  <HeadingPairs>
    <vt:vector size="6" baseType="variant">
      <vt:variant>
        <vt:lpstr>已用的字体</vt:lpstr>
      </vt:variant>
      <vt:variant>
        <vt:i4>12</vt:i4>
      </vt:variant>
      <vt:variant>
        <vt:lpstr>主题</vt:lpstr>
      </vt:variant>
      <vt:variant>
        <vt:i4>2</vt:i4>
      </vt:variant>
      <vt:variant>
        <vt:lpstr>幻灯片标题</vt:lpstr>
      </vt:variant>
      <vt:variant>
        <vt:i4>9</vt:i4>
      </vt:variant>
    </vt:vector>
  </HeadingPairs>
  <TitlesOfParts>
    <vt:vector size="23" baseType="lpstr">
      <vt:lpstr>Arial</vt:lpstr>
      <vt:lpstr>宋体</vt:lpstr>
      <vt:lpstr>Wingdings</vt:lpstr>
      <vt:lpstr>Arial</vt:lpstr>
      <vt:lpstr>DejaVu Sans</vt:lpstr>
      <vt:lpstr>Noto Sans SC</vt:lpstr>
      <vt:lpstr>国标仿宋</vt:lpstr>
      <vt:lpstr>微软雅黑</vt:lpstr>
      <vt:lpstr>方正黑体_GBK</vt:lpstr>
      <vt:lpstr>宋体</vt:lpstr>
      <vt:lpstr>Arial Unicode MS</vt:lpstr>
      <vt:lpstr>方正书宋_GBK</vt:lpstr>
      <vt:lpstr>Office 主题​​</vt:lpstr>
      <vt:lpstr>默认主题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jxt</cp:lastModifiedBy>
  <cp:revision>2</cp:revision>
  <dcterms:created xsi:type="dcterms:W3CDTF">2026-08-14T02:30:47Z</dcterms:created>
  <dcterms:modified xsi:type="dcterms:W3CDTF">2026-08-14T02:30:47Z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IGC">
    <vt:lpwstr>{"Label":"1","ContentProducer":"001191110102MACQD9K64010000","ProduceID":"7669719678936206274","ReservedCode1":"","ContentPropagator":"","PropagateID":"","ReservedCode2":""}</vt:lpwstr>
  </property>
  <property fmtid="{D5CDD505-2E9C-101B-9397-08002B2CF9AE}" pid="3" name="ICV">
    <vt:lpwstr>E51BBE51C49F4BB58A6CFFB42631318F_13</vt:lpwstr>
  </property>
  <property fmtid="{D5CDD505-2E9C-101B-9397-08002B2CF9AE}" pid="4" name="KSOProductBuildVer">
    <vt:lpwstr>2052-12.1.2.23578</vt:lpwstr>
  </property>
</Properties>
</file>