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75" r:id="rId7"/>
    <p:sldId id="276" r:id="rId8"/>
    <p:sldId id="261" r:id="rId9"/>
    <p:sldId id="262" r:id="rId10"/>
    <p:sldId id="278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FE"/>
    <a:srgbClr val="FFFFFF"/>
    <a:srgbClr val="49600B"/>
    <a:srgbClr val="F8F8F8"/>
    <a:srgbClr val="F2F2F2"/>
    <a:srgbClr val="B5C18A"/>
    <a:srgbClr val="F7F6F1"/>
    <a:srgbClr val="F4EEF7"/>
    <a:srgbClr val="8E9B03"/>
    <a:srgbClr val="EEF1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/>
        </p:nvSpPr>
        <p:spPr>
          <a:xfrm>
            <a:off x="1906788" y="1454994"/>
            <a:ext cx="8770532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rgbClr val="8FA6A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800"/>
            <a:endParaRPr lang="en-US" altLang="zh-CN" sz="6000" b="1" dirty="0" smtClean="0">
              <a:solidFill>
                <a:srgbClr val="49600B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11935" y="1550035"/>
            <a:ext cx="8472805" cy="4058920"/>
          </a:xfrm>
          <a:prstGeom prst="rect">
            <a:avLst/>
          </a:prstGeom>
        </p:spPr>
        <p:txBody>
          <a:bodyPr>
            <a:noAutofit/>
          </a:bodyPr>
          <a:p>
            <a:pPr indent="0" algn="ctr" defTabSz="266700" eaLnBrk="0" fontAlgn="base">
              <a:lnSpc>
                <a:spcPts val="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>
                <a:solidFill>
                  <a:srgbClr val="000000"/>
                </a:solidFill>
                <a:latin typeface="方正小标宋简体" panose="02010601030101010101" charset="-122"/>
                <a:ea typeface="方正小标宋简体" panose="02010601030101010101" charset="-122"/>
              </a:rPr>
              <a:t>长治市屯留区文明提升和城乡环境卫生整治实施方案</a:t>
            </a:r>
            <a:endParaRPr lang="zh-CN" altLang="en-US" sz="4000">
              <a:solidFill>
                <a:srgbClr val="000000"/>
              </a:solidFill>
              <a:latin typeface="方正小标宋简体" panose="02010601030101010101" charset="-122"/>
              <a:ea typeface="方正小标宋简体" panose="02010601030101010101" charset="-122"/>
            </a:endParaRPr>
          </a:p>
          <a:p>
            <a:pPr indent="0" algn="ctr" defTabSz="266700" eaLnBrk="0" fontAlgn="base">
              <a:lnSpc>
                <a:spcPts val="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>
                <a:solidFill>
                  <a:srgbClr val="000000"/>
                </a:solidFill>
                <a:latin typeface="方正小标宋简体" panose="02010601030101010101" charset="-122"/>
                <a:ea typeface="方正小标宋简体" panose="02010601030101010101" charset="-122"/>
              </a:rPr>
              <a:t>政策</a:t>
            </a:r>
            <a:r>
              <a:rPr lang="zh-CN" altLang="en-US" sz="4000">
                <a:solidFill>
                  <a:srgbClr val="000000"/>
                </a:solidFill>
                <a:latin typeface="方正小标宋简体" panose="02010601030101010101" charset="-122"/>
                <a:ea typeface="方正小标宋简体" panose="02010601030101010101" charset="-122"/>
              </a:rPr>
              <a:t>解读</a:t>
            </a:r>
            <a:endParaRPr lang="zh-CN" altLang="en-US" sz="4000">
              <a:solidFill>
                <a:srgbClr val="000000"/>
              </a:solidFill>
              <a:latin typeface="方正小标宋简体" panose="02010601030101010101" charset="-122"/>
              <a:ea typeface="方正小标宋简体" panose="0201060103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" name="文本框 45"/>
          <p:cNvSpPr>
            <a:spLocks noChangeArrowheads="1"/>
          </p:cNvSpPr>
          <p:nvPr/>
        </p:nvSpPr>
        <p:spPr bwMode="auto">
          <a:xfrm>
            <a:off x="601980" y="733425"/>
            <a:ext cx="312864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41" tIns="34270" rIns="68541" bIns="34270">
            <a:spAutoFit/>
          </a:bodyPr>
          <a:p>
            <a:pPr algn="ctr"/>
            <a:r>
              <a:rPr lang="en-US" altLang="zh-CN" sz="4000" b="1" dirty="0">
                <a:solidFill>
                  <a:srgbClr val="5E7A02"/>
                </a:solidFill>
                <a:latin typeface="微软雅黑 Light" panose="020B0502040204020203" pitchFamily="34" charset="-122"/>
                <a:sym typeface="微软雅黑" panose="020B0503020204020204" charset="-122"/>
              </a:rPr>
              <a:t>CONTENTS</a:t>
            </a:r>
            <a:endParaRPr lang="en-US" altLang="zh-CN" sz="4000" b="1" dirty="0">
              <a:solidFill>
                <a:srgbClr val="5E7A02"/>
              </a:solidFill>
              <a:latin typeface="微软雅黑 Light" panose="020B0502040204020203" pitchFamily="3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431925" y="2319020"/>
            <a:ext cx="1915795" cy="1886585"/>
          </a:xfrm>
          <a:prstGeom prst="rect">
            <a:avLst/>
          </a:prstGeom>
          <a:solidFill>
            <a:srgbClr val="5E7A02">
              <a:alpha val="7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ight" fov="7200000">
              <a:rot lat="0" lon="19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defTabSz="685800"/>
            <a:r>
              <a:rPr lang="en-US" altLang="zh-CN" sz="3200" b="1" dirty="0">
                <a:solidFill>
                  <a:schemeClr val="bg1"/>
                </a:solidFill>
                <a:latin typeface="Calibri" panose="020F0502020204030204"/>
                <a:sym typeface="+mn-ea"/>
              </a:rPr>
              <a:t>01</a:t>
            </a:r>
            <a:r>
              <a:rPr lang="en-US" altLang="zh-CN" sz="2000" b="1" dirty="0">
                <a:solidFill>
                  <a:schemeClr val="bg1"/>
                </a:solidFill>
                <a:latin typeface="Calibri" panose="020F0502020204030204"/>
                <a:sym typeface="+mn-ea"/>
              </a:rPr>
              <a:t>  </a:t>
            </a:r>
            <a:endParaRPr lang="en-US" altLang="zh-CN" sz="2000" b="1" dirty="0">
              <a:solidFill>
                <a:schemeClr val="bg1"/>
              </a:solidFill>
              <a:latin typeface="Calibri" panose="020F0502020204030204"/>
              <a:sym typeface="+mn-ea"/>
            </a:endParaRPr>
          </a:p>
          <a:p>
            <a:pPr algn="ctr" defTabSz="685800"/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总体目标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730625" y="2503170"/>
            <a:ext cx="1871345" cy="1851660"/>
          </a:xfrm>
          <a:prstGeom prst="rect">
            <a:avLst/>
          </a:prstGeom>
          <a:solidFill>
            <a:srgbClr val="5E7A02">
              <a:alpha val="7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ight" fov="7200000">
              <a:rot lat="0" lon="19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defTabSz="685800"/>
            <a:r>
              <a:rPr lang="en-US" altLang="zh-CN" sz="2800" b="1" dirty="0">
                <a:solidFill>
                  <a:schemeClr val="bg1"/>
                </a:solidFill>
                <a:latin typeface="Calibri" panose="020F0502020204030204"/>
                <a:sym typeface="+mn-ea"/>
              </a:rPr>
              <a:t>02</a:t>
            </a:r>
            <a:endParaRPr lang="en-US" altLang="zh-CN" sz="2800" b="1" dirty="0">
              <a:solidFill>
                <a:schemeClr val="bg1"/>
              </a:solidFill>
              <a:latin typeface="Calibri" panose="020F0502020204030204"/>
              <a:sym typeface="+mn-ea"/>
            </a:endParaRPr>
          </a:p>
          <a:p>
            <a:pPr algn="ctr" defTabSz="685800"/>
            <a:r>
              <a:rPr lang="zh-CN" altLang="en-US" sz="2000" b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重点任务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82360" y="2607310"/>
            <a:ext cx="1905635" cy="1908810"/>
          </a:xfrm>
          <a:prstGeom prst="rect">
            <a:avLst/>
          </a:prstGeom>
          <a:solidFill>
            <a:srgbClr val="5E7A02">
              <a:alpha val="7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ight" fov="7200000">
              <a:rot lat="0" lon="19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defTabSz="685800"/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03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  <a:p>
            <a:pPr algn="ctr" defTabSz="685800"/>
            <a:r>
              <a:rPr lang="zh-CN" altLang="en-US" sz="2000" b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工作步骤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470265" y="2687955"/>
            <a:ext cx="1790065" cy="1828800"/>
          </a:xfrm>
          <a:prstGeom prst="rect">
            <a:avLst/>
          </a:prstGeom>
          <a:solidFill>
            <a:srgbClr val="5E7A02">
              <a:alpha val="7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ight" fov="7200000">
              <a:rot lat="0" lon="19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defTabSz="685800"/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04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  <a:p>
            <a:pPr algn="ctr" defTabSz="685800"/>
            <a:r>
              <a:rPr lang="zh-CN" altLang="en-US" sz="2000" b="1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微软雅黑" panose="020B0503020204020204" charset="-122"/>
                <a:cs typeface="+mn-ea"/>
                <a:sym typeface="+mn-ea"/>
              </a:rPr>
              <a:t>保障措施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微软雅黑" panose="020B0503020204020204" charset="-122"/>
              <a:cs typeface="+mn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5" grpId="0" bldLvl="0" animBg="1"/>
      <p:bldP spid="6" grpId="0" bldLvl="0" animBg="1"/>
      <p:bldP spid="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140460" y="957580"/>
            <a:ext cx="2541270" cy="6413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200"/>
              <a:t>总体目标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1282700" y="1827530"/>
            <a:ext cx="7834630" cy="41313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/>
              <a:t>       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以习近平新时代中国特色社会主义思想为指导，深入贯彻落实党中央和省、市、区关于文明创建和城乡人居环境整治的决策部署，扎实开展区域全覆盖、管理无缝隙、清扫无死角的环境卫生专项整治，重点扭转城乡环境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脏乱差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局面，着力解决市容市貌不整洁、环境卫生责任边界不清、垃圾收转运模式不优、建筑垃圾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乱堆乱倒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、长效管护机制不全、居民环境卫生意识淡薄等突出问题，确保在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3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个月内推动全区城乡环境卫生得到大转变，营造干干净净、整整齐齐、漂漂亮亮、和和美美的城乡人居环境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</a:rPr>
              <a:t>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E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重点任务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4100" name="TextBox 13"/>
          <p:cNvSpPr txBox="1"/>
          <p:nvPr/>
        </p:nvSpPr>
        <p:spPr>
          <a:xfrm>
            <a:off x="558800" y="3946525"/>
            <a:ext cx="11182350" cy="218440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noAutofit/>
          </a:bodyPr>
          <a:p>
            <a:pPr lvl="0" defTabSz="1216025" eaLnBrk="1" hangingPunct="1">
              <a:spcBef>
                <a:spcPct val="20000"/>
              </a:spcBef>
            </a:pP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    2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、持续排查非正规垃圾堆放点。以生活垃圾、建筑垃圾、工业固废、河湖水面漂浮垃圾、农业生产废弃物、煤矸石等为重点，聚焦高速公路出入口、主干道路、广场公园等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文明窗口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和城乡接合部、城中村、老旧小区、市场周边、建筑工地、背街小巷、自然保护地、生态敏感区、水源保护区等重点区域，对随意倾倒垃圾、私自设立垃圾堆放（填埋）点等突出问题，组织开展地毯式排查。建立排查整治台账，实现整治一处，销号一处。根据非正规垃圾堆放点情况，严格转运及规范处置，整治工作完成后，划定管控范围，明确管理责任主体，做好移交和后续管理，避免产生新的污染和安全隐患。</a:t>
            </a:r>
            <a:endParaRPr lang="zh-CN" altLang="en-US" sz="2000" b="1" dirty="0">
              <a:solidFill>
                <a:schemeClr val="tx1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8150" y="1493520"/>
            <a:ext cx="11170285" cy="22593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      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 1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 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持续开展文明创建活动。聚焦市容环境卫生、市政设施等重点领域，突出机动车违停、非机动车乱停乱放、街面卫生等治理重点，紧盯占道经营、车辆违停、乱堆乱放、不文明养犬等突出问题，在重点路段、重点区域开展集中整治。聚焦群众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停车难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，挖潜盘活楼宇住宅闲置车位，鼓励推行机关单位错时车位共享。探索推行网格共治机制，广泛动员单位、街道、社区、门店等多方力量参与共治，提升基层治理水平。健全完善市民公约、村规民约、行业规范等行为准则，使社会主义核心价值观成为群众日常生活的基本遵循。深入推进文明城市、文明村镇、文明单位、文明校园、文明家庭群众性精神文明创建活动增效提质，打造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文明屯留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品牌。</a:t>
            </a:r>
            <a:endParaRPr lang="zh-CN" altLang="en-US" sz="2000" b="1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E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重点任务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4100" name="TextBox 13"/>
          <p:cNvSpPr txBox="1"/>
          <p:nvPr/>
        </p:nvSpPr>
        <p:spPr>
          <a:xfrm>
            <a:off x="437515" y="3429000"/>
            <a:ext cx="11430635" cy="256921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noAutofit/>
          </a:bodyPr>
          <a:p>
            <a:pPr lvl="0" defTabSz="1216025" eaLnBrk="1" hangingPunct="1">
              <a:spcBef>
                <a:spcPct val="20000"/>
              </a:spcBef>
            </a:pP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    4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、持续开展市容市貌整治。加强主城区内行道树、绿化带修剪管护，清除公园广场绿化带内垃圾、枯枝、杂物等。推进物业小区环境卫生整治，严格在建工程建筑垃圾（渣土）、建筑材料堆放管理，对已形成的堆放点限时整改清除，切实加强扬尘污染源头管控。规范市容秩序，对广告招牌、占道灯箱、出店经营、堆放杂物等行为进行全面整治。严格落实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门前五包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责任制，履行好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包卫生、包秩序、包绿化、包整洁、包设施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的责任。加强市容环境、公共厕所管理，维护市容整洁有序美观。加强沿街餐饮门店餐厨垃圾乱堆乱倒整治，杜绝往门店门口、绿化池、街边堆放和倾倒餐厨垃圾。区直各单位对各自办公场所、楼道院落、停车场地等的卫生死角开展地毯式清理，营造整洁有序的办公环境。</a:t>
            </a:r>
            <a:endParaRPr lang="zh-CN" altLang="en-US" sz="2000" b="1" dirty="0">
              <a:solidFill>
                <a:schemeClr val="tx1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8150" y="1558290"/>
            <a:ext cx="11675745" cy="1613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      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3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、持续抓好垃圾不落地管理。各行政村实行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户分类存放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+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村定时上门收集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+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第三方公司转运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+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区统一处置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方式，各户要利用垃圾分类桶、塑料桶等作为容器收集日常生活垃圾，各村每天定时收集生活垃圾，同第三方公司做到无缝对接，引导村民不随意在门口、街巷、道路两旁等地方堆放各类垃圾，自觉做到垃圾不乱扔、不乱倒，确保垃圾不落地管理。</a:t>
            </a:r>
            <a:endParaRPr lang="zh-CN" altLang="en-US" sz="2000" b="1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E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重点任务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4100" name="TextBox 13"/>
          <p:cNvSpPr txBox="1"/>
          <p:nvPr/>
        </p:nvSpPr>
        <p:spPr>
          <a:xfrm>
            <a:off x="526415" y="2830195"/>
            <a:ext cx="11587480" cy="12115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noAutofit/>
          </a:bodyPr>
          <a:p>
            <a:pPr lvl="0" defTabSz="1216025" eaLnBrk="1" hangingPunct="1">
              <a:spcBef>
                <a:spcPct val="20000"/>
              </a:spcBef>
            </a:pP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    6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、持续提升水体治理水平。强化河湖沿岸污水和垃圾收集转运处理，加强日常巡查，减少垃圾进入河湖水体，及时清理水面漂浮垃圾，整治河道两岸乱堆乱放、乱搭乱建行为。加大城市及农村黑臭水体排查整治力度，统筹衔接河流整治、河道疏浚，形成水清、景美的河道生态体系。</a:t>
            </a:r>
            <a:endParaRPr lang="zh-CN" altLang="en-US" sz="2000" b="1" dirty="0">
              <a:solidFill>
                <a:schemeClr val="tx1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8150" y="1493520"/>
            <a:ext cx="11675745" cy="11080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      </a:t>
            </a:r>
            <a:r>
              <a:rPr lang="en-US" altLang="zh-CN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 5</a:t>
            </a:r>
            <a:r>
              <a:rPr lang="zh-CN" altLang="en-US" sz="2000" b="1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持续改善交通廊道环境。以高速公路、县乡道路等交通沿线为重点，全面进行垃圾清理，重点清理路基边坡、绿化带、排水沟、栅栏周边等隐蔽区域。深入推进沿线农田风貌建设，消除道路沿线农田淤积垃圾、裸露荒地，优化全域农田风貌。</a:t>
            </a:r>
            <a:endParaRPr lang="zh-CN" altLang="en-US" sz="2000" b="1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  <p:sp>
        <p:nvSpPr>
          <p:cNvPr id="3" name="TextBox 13"/>
          <p:cNvSpPr txBox="1"/>
          <p:nvPr/>
        </p:nvSpPr>
        <p:spPr>
          <a:xfrm>
            <a:off x="526415" y="4270375"/>
            <a:ext cx="11587480" cy="12115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noAutofit/>
          </a:bodyPr>
          <a:p>
            <a:pPr lvl="0" defTabSz="1216025" eaLnBrk="1" hangingPunct="1">
              <a:spcBef>
                <a:spcPct val="20000"/>
              </a:spcBef>
            </a:pP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    7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、持续细化环境卫生治理。深入开展清垃圾、清污水、清沟渠、清杂物、清残垣断壁、清乱搭乱建行动。加强城乡道路清洁维护，定期开展铲除杂草、修剪树木等工作，加强背街小巷的卫生保洁、村内绿化池和行道树的修剪管护。全面排查清理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牛皮癣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小广告，整治无序广告牌、沿街破损门头牌匾，自觉做到房前屋后无杂物乱堆乱放，保持庭院干净整治。清理农业生产废弃物，加强对畜禽粪污、秸秆、农膜和农业包装废弃物排查整治工作。加大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散乱污</a:t>
            </a:r>
            <a:r>
              <a:rPr lang="en-US" altLang="zh-CN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企业排查整治，做好大气污染防治工作。</a:t>
            </a:r>
            <a:endParaRPr lang="zh-CN" altLang="en-US" sz="2000" b="1" dirty="0">
              <a:solidFill>
                <a:schemeClr val="tx1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 descr="e500282f30f13a69e359b15dce41a2a6f156dfd41afa3-MPGbsk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90345"/>
            <a:ext cx="3543300" cy="52501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工作步骤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85" name="Shape 2685"/>
          <p:cNvSpPr/>
          <p:nvPr/>
        </p:nvSpPr>
        <p:spPr>
          <a:xfrm>
            <a:off x="21083588" y="2852738"/>
            <a:ext cx="558800" cy="558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145"/>
                </a:moveTo>
                <a:cubicBezTo>
                  <a:pt x="20618" y="19959"/>
                  <a:pt x="19959" y="20618"/>
                  <a:pt x="19145" y="20618"/>
                </a:cubicBezTo>
                <a:cubicBezTo>
                  <a:pt x="18332" y="20618"/>
                  <a:pt x="17673" y="19959"/>
                  <a:pt x="17673" y="19145"/>
                </a:cubicBezTo>
                <a:lnTo>
                  <a:pt x="17673" y="14236"/>
                </a:lnTo>
                <a:cubicBezTo>
                  <a:pt x="17673" y="13424"/>
                  <a:pt x="18332" y="12764"/>
                  <a:pt x="19145" y="12764"/>
                </a:cubicBezTo>
                <a:cubicBezTo>
                  <a:pt x="19959" y="12764"/>
                  <a:pt x="20618" y="13424"/>
                  <a:pt x="20618" y="14236"/>
                </a:cubicBezTo>
                <a:cubicBezTo>
                  <a:pt x="20618" y="14236"/>
                  <a:pt x="20618" y="19145"/>
                  <a:pt x="20618" y="19145"/>
                </a:cubicBezTo>
                <a:close/>
                <a:moveTo>
                  <a:pt x="3927" y="14236"/>
                </a:moveTo>
                <a:lnTo>
                  <a:pt x="3927" y="19145"/>
                </a:lnTo>
                <a:cubicBezTo>
                  <a:pt x="3927" y="19959"/>
                  <a:pt x="3268" y="20618"/>
                  <a:pt x="2455" y="20618"/>
                </a:cubicBezTo>
                <a:cubicBezTo>
                  <a:pt x="1641" y="20618"/>
                  <a:pt x="982" y="19959"/>
                  <a:pt x="982" y="19145"/>
                </a:cubicBezTo>
                <a:lnTo>
                  <a:pt x="982" y="14236"/>
                </a:lnTo>
                <a:cubicBezTo>
                  <a:pt x="982" y="13424"/>
                  <a:pt x="1641" y="12764"/>
                  <a:pt x="2455" y="12764"/>
                </a:cubicBezTo>
                <a:cubicBezTo>
                  <a:pt x="3268" y="12764"/>
                  <a:pt x="3927" y="13424"/>
                  <a:pt x="3927" y="14236"/>
                </a:cubicBezTo>
                <a:moveTo>
                  <a:pt x="19636" y="11831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1831"/>
                </a:lnTo>
                <a:cubicBezTo>
                  <a:pt x="843" y="12059"/>
                  <a:pt x="0" y="13049"/>
                  <a:pt x="0" y="14236"/>
                </a:cubicBezTo>
                <a:lnTo>
                  <a:pt x="0" y="19145"/>
                </a:lnTo>
                <a:cubicBezTo>
                  <a:pt x="0" y="20501"/>
                  <a:pt x="1099" y="21600"/>
                  <a:pt x="2455" y="21600"/>
                </a:cubicBezTo>
                <a:cubicBezTo>
                  <a:pt x="3810" y="21600"/>
                  <a:pt x="4909" y="20501"/>
                  <a:pt x="4909" y="19145"/>
                </a:cubicBezTo>
                <a:lnTo>
                  <a:pt x="4909" y="14236"/>
                </a:lnTo>
                <a:cubicBezTo>
                  <a:pt x="4909" y="13049"/>
                  <a:pt x="4066" y="12059"/>
                  <a:pt x="2945" y="11831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7" y="982"/>
                  <a:pt x="18655" y="3180"/>
                  <a:pt x="18655" y="5891"/>
                </a:cubicBezTo>
                <a:lnTo>
                  <a:pt x="18655" y="11831"/>
                </a:lnTo>
                <a:cubicBezTo>
                  <a:pt x="17534" y="12059"/>
                  <a:pt x="16691" y="13049"/>
                  <a:pt x="16691" y="14236"/>
                </a:cubicBezTo>
                <a:lnTo>
                  <a:pt x="16691" y="19145"/>
                </a:lnTo>
                <a:cubicBezTo>
                  <a:pt x="16691" y="20501"/>
                  <a:pt x="17790" y="21600"/>
                  <a:pt x="19145" y="21600"/>
                </a:cubicBezTo>
                <a:cubicBezTo>
                  <a:pt x="20501" y="21600"/>
                  <a:pt x="21600" y="20501"/>
                  <a:pt x="21600" y="19145"/>
                </a:cubicBezTo>
                <a:lnTo>
                  <a:pt x="21600" y="14236"/>
                </a:lnTo>
                <a:cubicBezTo>
                  <a:pt x="21600" y="13049"/>
                  <a:pt x="20757" y="12059"/>
                  <a:pt x="19636" y="1183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38090" tIns="38090" rIns="38090" bIns="38090" anchor="ctr"/>
          <a:p>
            <a:pPr defTabSz="456565" fontAlgn="auto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000" strike="noStrike" noProof="1"/>
          </a:p>
        </p:txBody>
      </p:sp>
      <p:sp>
        <p:nvSpPr>
          <p:cNvPr id="2705" name="Shape 2705"/>
          <p:cNvSpPr/>
          <p:nvPr/>
        </p:nvSpPr>
        <p:spPr>
          <a:xfrm>
            <a:off x="21083588" y="4986338"/>
            <a:ext cx="558800" cy="558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3820"/>
                </a:moveTo>
                <a:lnTo>
                  <a:pt x="7853" y="2877"/>
                </a:lnTo>
                <a:lnTo>
                  <a:pt x="7853" y="8838"/>
                </a:lnTo>
                <a:lnTo>
                  <a:pt x="982" y="8838"/>
                </a:lnTo>
                <a:cubicBezTo>
                  <a:pt x="982" y="8838"/>
                  <a:pt x="982" y="3820"/>
                  <a:pt x="982" y="3820"/>
                </a:cubicBezTo>
                <a:close/>
                <a:moveTo>
                  <a:pt x="0" y="9819"/>
                </a:moveTo>
                <a:lnTo>
                  <a:pt x="8835" y="9819"/>
                </a:lnTo>
                <a:lnTo>
                  <a:pt x="8835" y="1752"/>
                </a:lnTo>
                <a:lnTo>
                  <a:pt x="0" y="2964"/>
                </a:lnTo>
                <a:cubicBezTo>
                  <a:pt x="0" y="2964"/>
                  <a:pt x="0" y="9819"/>
                  <a:pt x="0" y="9819"/>
                </a:cubicBezTo>
                <a:close/>
                <a:moveTo>
                  <a:pt x="20618" y="8838"/>
                </a:moveTo>
                <a:lnTo>
                  <a:pt x="11771" y="8838"/>
                </a:lnTo>
                <a:lnTo>
                  <a:pt x="11771" y="2339"/>
                </a:lnTo>
                <a:lnTo>
                  <a:pt x="20618" y="1125"/>
                </a:lnTo>
                <a:cubicBezTo>
                  <a:pt x="20618" y="1125"/>
                  <a:pt x="20618" y="8838"/>
                  <a:pt x="20618" y="8838"/>
                </a:cubicBezTo>
                <a:close/>
                <a:moveTo>
                  <a:pt x="10789" y="1484"/>
                </a:moveTo>
                <a:lnTo>
                  <a:pt x="10789" y="9819"/>
                </a:lnTo>
                <a:lnTo>
                  <a:pt x="21600" y="9819"/>
                </a:lnTo>
                <a:lnTo>
                  <a:pt x="21600" y="0"/>
                </a:lnTo>
                <a:cubicBezTo>
                  <a:pt x="21600" y="0"/>
                  <a:pt x="10789" y="1484"/>
                  <a:pt x="10789" y="1484"/>
                </a:cubicBezTo>
                <a:close/>
                <a:moveTo>
                  <a:pt x="982" y="12763"/>
                </a:moveTo>
                <a:lnTo>
                  <a:pt x="7853" y="12763"/>
                </a:lnTo>
                <a:lnTo>
                  <a:pt x="7853" y="18722"/>
                </a:lnTo>
                <a:lnTo>
                  <a:pt x="982" y="17780"/>
                </a:lnTo>
                <a:cubicBezTo>
                  <a:pt x="982" y="17780"/>
                  <a:pt x="982" y="12763"/>
                  <a:pt x="982" y="12763"/>
                </a:cubicBezTo>
                <a:close/>
                <a:moveTo>
                  <a:pt x="0" y="18635"/>
                </a:moveTo>
                <a:lnTo>
                  <a:pt x="8835" y="19848"/>
                </a:lnTo>
                <a:lnTo>
                  <a:pt x="8835" y="11782"/>
                </a:lnTo>
                <a:lnTo>
                  <a:pt x="0" y="11782"/>
                </a:lnTo>
                <a:cubicBezTo>
                  <a:pt x="0" y="11782"/>
                  <a:pt x="0" y="18635"/>
                  <a:pt x="0" y="18635"/>
                </a:cubicBezTo>
                <a:close/>
                <a:moveTo>
                  <a:pt x="11771" y="12763"/>
                </a:moveTo>
                <a:lnTo>
                  <a:pt x="20618" y="12763"/>
                </a:lnTo>
                <a:lnTo>
                  <a:pt x="20618" y="20475"/>
                </a:lnTo>
                <a:lnTo>
                  <a:pt x="11771" y="19261"/>
                </a:lnTo>
                <a:cubicBezTo>
                  <a:pt x="11771" y="19261"/>
                  <a:pt x="11771" y="12763"/>
                  <a:pt x="11771" y="12763"/>
                </a:cubicBezTo>
                <a:close/>
                <a:moveTo>
                  <a:pt x="10789" y="20116"/>
                </a:moveTo>
                <a:lnTo>
                  <a:pt x="21600" y="21600"/>
                </a:lnTo>
                <a:lnTo>
                  <a:pt x="21600" y="11782"/>
                </a:lnTo>
                <a:lnTo>
                  <a:pt x="10789" y="11782"/>
                </a:lnTo>
                <a:cubicBezTo>
                  <a:pt x="10789" y="11782"/>
                  <a:pt x="10789" y="20116"/>
                  <a:pt x="10789" y="20116"/>
                </a:cubicBezTo>
                <a:close/>
              </a:path>
            </a:pathLst>
          </a:custGeom>
          <a:noFill/>
          <a:ln w="12700">
            <a:miter lim="400000"/>
          </a:ln>
        </p:spPr>
        <p:txBody>
          <a:bodyPr lIns="38090" tIns="38090" rIns="38090" bIns="38090" anchor="ctr"/>
          <a:p>
            <a:pPr defTabSz="456565" fontAlgn="auto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000" strike="noStrike" noProof="1"/>
          </a:p>
        </p:txBody>
      </p:sp>
      <p:sp>
        <p:nvSpPr>
          <p:cNvPr id="8" name="矩形 7"/>
          <p:cNvSpPr/>
          <p:nvPr/>
        </p:nvSpPr>
        <p:spPr>
          <a:xfrm>
            <a:off x="4074795" y="1691005"/>
            <a:ext cx="7680960" cy="1720850"/>
          </a:xfrm>
          <a:prstGeom prst="rect">
            <a:avLst/>
          </a:prstGeom>
        </p:spPr>
        <p:txBody>
          <a:bodyPr wrap="square">
            <a:noAutofit/>
          </a:bodyPr>
          <a:p>
            <a:pPr algn="just"/>
            <a:r>
              <a:rPr lang="en-US" altLang="zh-CN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  1</a:t>
            </a:r>
            <a:r>
              <a:rPr lang="zh-CN" altLang="en-US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、动员部署阶段（</a:t>
            </a:r>
            <a:r>
              <a:rPr lang="en-US" altLang="zh-CN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2025</a:t>
            </a:r>
            <a:r>
              <a:rPr lang="zh-CN" altLang="en-US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年</a:t>
            </a:r>
            <a:r>
              <a:rPr lang="en-US" altLang="zh-CN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9</a:t>
            </a:r>
            <a:r>
              <a:rPr lang="zh-CN" altLang="en-US" sz="2000" dirty="0">
                <a:solidFill>
                  <a:schemeClr val="tx1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月底前）。召开专题会议，全面部署启动专项整治工作。成立工作专班，细化分解目标任务，明确责任分工，有序推进工作落实。各乡镇（街道、中心）、各单位要迅速行动，对照职责和任务分工，结合本辖区、本行业领域存在的突出问题，明确任务，建立台账。</a:t>
            </a:r>
            <a:endParaRPr lang="zh-CN" altLang="en-US" sz="2000" dirty="0">
              <a:solidFill>
                <a:schemeClr val="tx1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172585" y="3564255"/>
            <a:ext cx="758317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2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、集中整治阶段（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2025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年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10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日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—2025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年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11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30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日）。各乡镇（街道、中心）、各单位按照职责要求全面开展集中整治，全力以赴、攻坚克难，联动配合、全面整治，努力实现重点突破、短期见效，整体推进、全面提升。</a:t>
            </a:r>
            <a:endParaRPr lang="zh-CN" altLang="en-US" sz="20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172585" y="4975225"/>
            <a:ext cx="7583170" cy="14763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   </a:t>
            </a:r>
            <a:r>
              <a:rPr lang="en-US" altLang="zh-CN" sz="2000"/>
              <a:t>  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3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、巩固提升阶段（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2025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年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12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日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—2025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年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12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月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20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日）。各乡镇（街道、中心）、各单位要着眼长远、力求长效，结合工作实际，进一步健全完善城乡环境卫生长效机制，实现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一时清洁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向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长效清洁</a:t>
            </a:r>
            <a:r>
              <a:rPr lang="en-US" altLang="zh-CN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0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转变、集中整治向常态化保持转变。</a:t>
            </a:r>
            <a:endParaRPr lang="zh-CN" altLang="en-US" sz="20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6F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 descr="d2e75fce06f081b918c49f2c7a621a322a43e91244bd0-WPrgxr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45730" y="1036320"/>
            <a:ext cx="4368165" cy="582168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保障措施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1965" y="1414145"/>
            <a:ext cx="6687820" cy="201485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defTabSz="266700" eaLnBrk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、强化组织领导。成立工作专班，由区委常委、区政府党组副书记王瑛同志任组长，各乡镇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（街道、中心）、各相关单位主要负责人为成员，统筹推进全区文明提升和城乡环境卫生整治工作，全面加强工作督导，确保各项工作落实到位、取得实效。</a:t>
            </a:r>
            <a:endParaRPr lang="zh-CN" altLang="en-US" sz="2000">
              <a:solidFill>
                <a:srgbClr val="000000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2770" y="3429000"/>
            <a:ext cx="6596380" cy="278447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defTabSz="266700" eaLnBrk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健全制度体系。健全联动文明提升和环境卫生整治协同推进机制，充实工作力量，强化经费保障，鼓励更多社会力量参与，切实保障工作有序推进。加快完善环境卫生管理标准体系，进一步完善生活垃圾分类收集运输处理、建筑垃圾管理及公共厕所建设、运行、监管标准规范体系，制定作业标准、规范作业流程，确保环卫作业的科学性和高效性。</a:t>
            </a:r>
            <a:endParaRPr lang="zh-CN" altLang="en-US" sz="2000">
              <a:solidFill>
                <a:srgbClr val="000000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6F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 descr="d2e75fce06f081b918c49f2c7a621a322a43e91244bd0-WPrgxr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45730" y="1036320"/>
            <a:ext cx="4368165" cy="582168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15570" y="118110"/>
            <a:ext cx="11998325" cy="6622415"/>
          </a:xfrm>
          <a:prstGeom prst="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438150" y="354330"/>
            <a:ext cx="4391660" cy="797560"/>
          </a:xfrm>
          <a:prstGeom prst="roundRect">
            <a:avLst/>
          </a:prstGeom>
          <a:noFill/>
          <a:ln>
            <a:solidFill>
              <a:srgbClr val="8E9B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31215" y="430530"/>
            <a:ext cx="343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>
                <a:solidFill>
                  <a:srgbClr val="49600B"/>
                </a:solidFill>
              </a:rPr>
              <a:t>保障措施</a:t>
            </a:r>
            <a:endParaRPr lang="zh-CN" altLang="en-US" sz="3600">
              <a:solidFill>
                <a:srgbClr val="49600B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915670" y="1617980"/>
            <a:ext cx="3263265" cy="36830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1215" y="1710055"/>
            <a:ext cx="6454140" cy="239966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defTabSz="266700" eaLnBrk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3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广泛宣传发动。充分利用各种媒体和宣传阵地，广泛宣传文明提升和城乡环境卫生整治的重要意义，充分调动全社会积极性、主动性、创造性。提高广大群众的环保意识和卫生意识，开展文明创建和志愿者活动，引导广大群众践行文明健康的生活方式，共同营造健康、整洁、和谐的城乡人居环境。</a:t>
            </a:r>
            <a:endParaRPr lang="zh-CN" altLang="en-US" sz="2000">
              <a:solidFill>
                <a:srgbClr val="000000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5670" y="4585335"/>
            <a:ext cx="6370320" cy="16300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06400" defTabSz="266700" eaLnBrk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4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、严格督导考核。区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“两办</a:t>
            </a:r>
            <a:r>
              <a:rPr lang="zh-CN" altLang="en-US" sz="2000">
                <a:solidFill>
                  <a:srgbClr val="000000"/>
                </a:solidFill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”将会同区纪委监委、环卫、城管等职能部门成立联合督查组，通过督促检查、明察暗访等方式，对文明创建和专项整治工作进行督查督办，及时发现问题，全面推动整改。</a:t>
            </a:r>
            <a:endParaRPr lang="zh-CN" altLang="en-US" sz="2000">
              <a:solidFill>
                <a:srgbClr val="000000"/>
              </a:solidFill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2697</Words>
  <Application>WPS 演示</Application>
  <PresentationFormat>宽屏</PresentationFormat>
  <Paragraphs>63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方正小标宋简体</vt:lpstr>
      <vt:lpstr>微软雅黑 Light</vt:lpstr>
      <vt:lpstr>黑体</vt:lpstr>
      <vt:lpstr>Calibri</vt:lpstr>
      <vt:lpstr>方正仿宋_GBK</vt:lpstr>
      <vt:lpstr>Gill Sans</vt:lpstr>
      <vt:lpstr>Arial Unicode MS</vt:lpstr>
      <vt:lpstr>Segoe Print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cmr</dc:creator>
  <cp:lastModifiedBy>栀子花</cp:lastModifiedBy>
  <cp:revision>5</cp:revision>
  <dcterms:created xsi:type="dcterms:W3CDTF">2020-02-16T08:58:00Z</dcterms:created>
  <dcterms:modified xsi:type="dcterms:W3CDTF">2025-09-28T02:48:02Z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KSOTemplateUUID">
    <vt:lpwstr>v1.0_mb_SYLvZgC2/oiqGjhE0nXfVg==</vt:lpwstr>
  </property>
  <property fmtid="{D5CDD505-2E9C-101B-9397-08002B2CF9AE}" pid="4" name="ICV">
    <vt:lpwstr>FC24F8DB844949949FAB95693F16D893_11</vt:lpwstr>
  </property>
</Properties>
</file>