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fonts/font1.fntdata" ContentType="application/x-fontdata"/>
  <Override PartName="/ppt/fonts/font2.fntdata" ContentType="application/x-fontdata"/>
  <Override PartName="/ppt/fonts/font3.fntdata" ContentType="application/x-fontdata"/>
  <Override PartName="/ppt/fonts/font4.fntdata" ContentType="application/x-fontdata"/>
  <Override PartName="/ppt/fonts/font5.fntdata" ContentType="application/x-fontdata"/>
  <Override PartName="/ppt/fonts/font6.fntdata" ContentType="application/x-fontdata"/>
  <Override PartName="/ppt/fonts/font7.fntdata" ContentType="application/x-fontdata"/>
  <Override PartName="/ppt/fonts/font8.fntdata" ContentType="application/x-fontdata"/>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3"/>
    <p:sldId id="295" r:id="rId4"/>
    <p:sldId id="298" r:id="rId5"/>
    <p:sldId id="299" r:id="rId6"/>
    <p:sldId id="300" r:id="rId7"/>
    <p:sldId id="301" r:id="rId8"/>
  </p:sldIdLst>
  <p:sldSz cx="12192000" cy="6858000"/>
  <p:notesSz cx="6858000" cy="9144000"/>
  <p:embeddedFontLst>
    <p:embeddedFont>
      <p:font typeface="黑体" panose="02010609060101010101" charset="-122"/>
      <p:regular r:id="rId12"/>
    </p:embeddedFont>
    <p:embeddedFont>
      <p:font typeface="微软雅黑 Light" panose="020B0502040204020203" charset="-122"/>
      <p:regular r:id="rId13"/>
    </p:embeddedFont>
    <p:embeddedFont>
      <p:font typeface="Calibri" panose="020F0502020204030204" charset="0"/>
      <p:regular r:id="rId14"/>
      <p:bold r:id="rId15"/>
      <p:italic r:id="rId16"/>
      <p:boldItalic r:id="rId17"/>
    </p:embeddedFont>
    <p:embeddedFont>
      <p:font typeface="Calibri Light" panose="020F0302020204030204" charset="0"/>
      <p:regular r:id="rId18"/>
      <p:italic r:id="rId19"/>
    </p:embeddedFont>
  </p:embeddedFontLst>
  <p:custDataLst>
    <p:tags r:id="rId2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26" y="4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gs" Target="tags/tag25.xml"/><Relationship Id="rId2" Type="http://schemas.openxmlformats.org/officeDocument/2006/relationships/theme" Target="theme/theme1.xml"/><Relationship Id="rId19" Type="http://schemas.openxmlformats.org/officeDocument/2006/relationships/font" Target="fonts/font8.fntdata"/><Relationship Id="rId18" Type="http://schemas.openxmlformats.org/officeDocument/2006/relationships/font" Target="fonts/font7.fntdata"/><Relationship Id="rId17" Type="http://schemas.openxmlformats.org/officeDocument/2006/relationships/font" Target="fonts/font6.fntdata"/><Relationship Id="rId16" Type="http://schemas.openxmlformats.org/officeDocument/2006/relationships/font" Target="fonts/font5.fntdata"/><Relationship Id="rId15" Type="http://schemas.openxmlformats.org/officeDocument/2006/relationships/font" Target="fonts/font4.fntdata"/><Relationship Id="rId14" Type="http://schemas.openxmlformats.org/officeDocument/2006/relationships/font" Target="fonts/font3.fntdata"/><Relationship Id="rId13" Type="http://schemas.openxmlformats.org/officeDocument/2006/relationships/font" Target="fonts/font2.fntdata"/><Relationship Id="rId12" Type="http://schemas.openxmlformats.org/officeDocument/2006/relationships/font" Target="fonts/font1.fntdata"/><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BE04F47-18A9-4B62-B892-46A76481C8B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6114FFA-3FDD-44C1-833D-188EFB911437}"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BE04F47-18A9-4B62-B892-46A76481C8B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6114FFA-3FDD-44C1-833D-188EFB911437}"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BE04F47-18A9-4B62-B892-46A76481C8B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6114FFA-3FDD-44C1-833D-188EFB911437}"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BE04F47-18A9-4B62-B892-46A76481C8B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6114FFA-3FDD-44C1-833D-188EFB911437}"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2BE04F47-18A9-4B62-B892-46A76481C8B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6114FFA-3FDD-44C1-833D-188EFB911437}"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BE04F47-18A9-4B62-B892-46A76481C8B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6114FFA-3FDD-44C1-833D-188EFB911437}"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BE04F47-18A9-4B62-B892-46A76481C8BC}"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6114FFA-3FDD-44C1-833D-188EFB911437}"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BE04F47-18A9-4B62-B892-46A76481C8BC}"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6114FFA-3FDD-44C1-833D-188EFB911437}"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BE04F47-18A9-4B62-B892-46A76481C8BC}"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6114FFA-3FDD-44C1-833D-188EFB911437}"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2BE04F47-18A9-4B62-B892-46A76481C8B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6114FFA-3FDD-44C1-833D-188EFB911437}"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2BE04F47-18A9-4B62-B892-46A76481C8B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6114FFA-3FDD-44C1-833D-188EFB911437}"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E04F47-18A9-4B62-B892-46A76481C8BC}"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114FFA-3FDD-44C1-833D-188EFB911437}"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3" Type="http://schemas.openxmlformats.org/officeDocument/2006/relationships/slideLayout" Target="../slideLayouts/slideLayout1.xml"/><Relationship Id="rId12" Type="http://schemas.openxmlformats.org/officeDocument/2006/relationships/tags" Target="../tags/tag12.xml"/><Relationship Id="rId11" Type="http://schemas.openxmlformats.org/officeDocument/2006/relationships/tags" Target="../tags/tag11.xml"/><Relationship Id="rId10" Type="http://schemas.openxmlformats.org/officeDocument/2006/relationships/tags" Target="../tags/tag10.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tags" Target="../tags/tag16.xml"/><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s>
</file>

<file path=ppt/slides/_rels/slide6.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tags" Target="../tags/tag24.xml"/><Relationship Id="rId5" Type="http://schemas.openxmlformats.org/officeDocument/2006/relationships/tags" Target="../tags/tag23.xml"/><Relationship Id="rId4" Type="http://schemas.openxmlformats.org/officeDocument/2006/relationships/tags" Target="../tags/tag22.xml"/><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圆角矩形 12"/>
          <p:cNvSpPr/>
          <p:nvPr/>
        </p:nvSpPr>
        <p:spPr>
          <a:xfrm>
            <a:off x="3712845" y="3942080"/>
            <a:ext cx="4765675" cy="86741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0" name="矩形 19"/>
          <p:cNvSpPr/>
          <p:nvPr/>
        </p:nvSpPr>
        <p:spPr>
          <a:xfrm>
            <a:off x="0" y="0"/>
            <a:ext cx="12192000" cy="6858000"/>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751840" y="1845310"/>
            <a:ext cx="10781665" cy="2096770"/>
          </a:xfrm>
          <a:prstGeom prst="rect">
            <a:avLst/>
          </a:prstGeom>
          <a:noFill/>
        </p:spPr>
        <p:txBody>
          <a:bodyPr wrap="square" rtlCol="0">
            <a:noAutofit/>
          </a:bodyPr>
          <a:lstStyle/>
          <a:p>
            <a:pPr algn="ctr"/>
            <a:r>
              <a:rPr sz="4000" b="1" spc="130" dirty="0">
                <a:solidFill>
                  <a:schemeClr val="tx1"/>
                </a:solidFill>
                <a:uFillTx/>
                <a:latin typeface="+中文正文" charset="0"/>
                <a:cs typeface="+mn-ea"/>
              </a:rPr>
              <a:t>长治市屯留区</a:t>
            </a:r>
            <a:endParaRPr sz="4000" b="1" spc="130" dirty="0">
              <a:solidFill>
                <a:schemeClr val="tx1"/>
              </a:solidFill>
              <a:uFillTx/>
              <a:latin typeface="+中文正文" charset="0"/>
              <a:cs typeface="+mn-ea"/>
            </a:endParaRPr>
          </a:p>
          <a:p>
            <a:pPr algn="ctr"/>
            <a:r>
              <a:rPr lang="zh-CN" sz="4000" b="1" spc="130" dirty="0">
                <a:solidFill>
                  <a:schemeClr val="tx1"/>
                </a:solidFill>
                <a:uFillTx/>
                <a:latin typeface="+中文正文" charset="0"/>
                <a:cs typeface="+mn-ea"/>
              </a:rPr>
              <a:t>关于开展殡葬领域跨部门综合监管</a:t>
            </a:r>
            <a:endParaRPr lang="zh-CN" sz="4000" b="1" spc="130" dirty="0">
              <a:solidFill>
                <a:schemeClr val="tx1"/>
              </a:solidFill>
              <a:uFillTx/>
              <a:latin typeface="+中文正文" charset="0"/>
              <a:cs typeface="+mn-ea"/>
            </a:endParaRPr>
          </a:p>
          <a:p>
            <a:pPr algn="ctr"/>
            <a:r>
              <a:rPr lang="zh-CN" sz="4000" b="1" spc="130" dirty="0">
                <a:solidFill>
                  <a:schemeClr val="tx1"/>
                </a:solidFill>
                <a:uFillTx/>
                <a:latin typeface="+中文正文" charset="0"/>
                <a:cs typeface="+mn-ea"/>
              </a:rPr>
              <a:t>全国试点工作实施</a:t>
            </a:r>
            <a:r>
              <a:rPr sz="4000" b="1" spc="130" dirty="0">
                <a:solidFill>
                  <a:schemeClr val="tx1"/>
                </a:solidFill>
                <a:uFillTx/>
                <a:latin typeface="+中文正文" charset="0"/>
                <a:cs typeface="+mn-ea"/>
              </a:rPr>
              <a:t>方案</a:t>
            </a:r>
            <a:endParaRPr lang="zh-CN" altLang="en-US" sz="4000" b="1" spc="130" dirty="0" smtClean="0">
              <a:solidFill>
                <a:schemeClr val="tx1"/>
              </a:solidFill>
              <a:uFillTx/>
              <a:latin typeface="+中文正文" charset="0"/>
              <a:ea typeface="汉仪君黑-45简" panose="020B0604020202020204" pitchFamily="34" charset="-122"/>
              <a:cs typeface="+mn-ea"/>
            </a:endParaRPr>
          </a:p>
        </p:txBody>
      </p:sp>
      <p:sp>
        <p:nvSpPr>
          <p:cNvPr id="11" name="矩形 10"/>
          <p:cNvSpPr/>
          <p:nvPr/>
        </p:nvSpPr>
        <p:spPr>
          <a:xfrm>
            <a:off x="0" y="0"/>
            <a:ext cx="12191365" cy="372110"/>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矩形 11"/>
          <p:cNvSpPr/>
          <p:nvPr/>
        </p:nvSpPr>
        <p:spPr>
          <a:xfrm>
            <a:off x="635" y="6776085"/>
            <a:ext cx="12191365" cy="81915"/>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4" name="文本框 13"/>
          <p:cNvSpPr txBox="1"/>
          <p:nvPr/>
        </p:nvSpPr>
        <p:spPr>
          <a:xfrm>
            <a:off x="4326890" y="3942080"/>
            <a:ext cx="4151630" cy="762635"/>
          </a:xfrm>
          <a:prstGeom prst="rect">
            <a:avLst/>
          </a:prstGeom>
          <a:noFill/>
        </p:spPr>
        <p:txBody>
          <a:bodyPr wrap="square" rtlCol="0">
            <a:noAutofit/>
          </a:bodyPr>
          <a:p>
            <a:r>
              <a:rPr lang="zh-CN" altLang="en-US" sz="4800" b="1" dirty="0" smtClean="0">
                <a:solidFill>
                  <a:schemeClr val="bg1"/>
                </a:solidFill>
                <a:uFillTx/>
                <a:latin typeface="黑体" panose="02010609060101010101" charset="-122"/>
                <a:ea typeface="黑体" panose="02010609060101010101" charset="-122"/>
                <a:sym typeface="+mn-ea"/>
              </a:rPr>
              <a:t>政</a:t>
            </a:r>
            <a:r>
              <a:rPr lang="en-US" altLang="zh-CN" sz="4800" b="1" dirty="0" smtClean="0">
                <a:solidFill>
                  <a:schemeClr val="bg1"/>
                </a:solidFill>
                <a:uFillTx/>
                <a:latin typeface="黑体" panose="02010609060101010101" charset="-122"/>
                <a:ea typeface="黑体" panose="02010609060101010101" charset="-122"/>
                <a:sym typeface="+mn-ea"/>
              </a:rPr>
              <a:t> </a:t>
            </a:r>
            <a:r>
              <a:rPr lang="zh-CN" altLang="en-US" sz="4800" b="1" dirty="0" smtClean="0">
                <a:solidFill>
                  <a:schemeClr val="bg1"/>
                </a:solidFill>
                <a:uFillTx/>
                <a:latin typeface="黑体" panose="02010609060101010101" charset="-122"/>
                <a:ea typeface="黑体" panose="02010609060101010101" charset="-122"/>
                <a:sym typeface="+mn-ea"/>
              </a:rPr>
              <a:t>策</a:t>
            </a:r>
            <a:r>
              <a:rPr lang="en-US" altLang="zh-CN" sz="4800" b="1" dirty="0" smtClean="0">
                <a:solidFill>
                  <a:schemeClr val="bg1"/>
                </a:solidFill>
                <a:uFillTx/>
                <a:latin typeface="黑体" panose="02010609060101010101" charset="-122"/>
                <a:ea typeface="黑体" panose="02010609060101010101" charset="-122"/>
                <a:sym typeface="+mn-ea"/>
              </a:rPr>
              <a:t> </a:t>
            </a:r>
            <a:r>
              <a:rPr lang="zh-CN" altLang="en-US" sz="4800" b="1" dirty="0" smtClean="0">
                <a:solidFill>
                  <a:schemeClr val="bg1"/>
                </a:solidFill>
                <a:uFillTx/>
                <a:latin typeface="黑体" panose="02010609060101010101" charset="-122"/>
                <a:ea typeface="黑体" panose="02010609060101010101" charset="-122"/>
                <a:sym typeface="+mn-ea"/>
              </a:rPr>
              <a:t>解</a:t>
            </a:r>
            <a:r>
              <a:rPr lang="en-US" altLang="zh-CN" sz="4800" b="1" dirty="0" smtClean="0">
                <a:solidFill>
                  <a:schemeClr val="bg1"/>
                </a:solidFill>
                <a:uFillTx/>
                <a:latin typeface="黑体" panose="02010609060101010101" charset="-122"/>
                <a:ea typeface="黑体" panose="02010609060101010101" charset="-122"/>
                <a:sym typeface="+mn-ea"/>
              </a:rPr>
              <a:t> </a:t>
            </a:r>
            <a:r>
              <a:rPr lang="zh-CN" altLang="en-US" sz="4800" b="1" dirty="0" smtClean="0">
                <a:solidFill>
                  <a:schemeClr val="bg1"/>
                </a:solidFill>
                <a:uFillTx/>
                <a:latin typeface="黑体" panose="02010609060101010101" charset="-122"/>
                <a:ea typeface="黑体" panose="02010609060101010101" charset="-122"/>
                <a:sym typeface="+mn-ea"/>
              </a:rPr>
              <a:t>读</a:t>
            </a:r>
            <a:endParaRPr lang="zh-CN" altLang="en-US" sz="4800"/>
          </a:p>
        </p:txBody>
      </p:sp>
    </p:spTree>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圆角矩形 12"/>
          <p:cNvSpPr/>
          <p:nvPr/>
        </p:nvSpPr>
        <p:spPr>
          <a:xfrm>
            <a:off x="3712845" y="883285"/>
            <a:ext cx="4765675" cy="86741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0" name="矩形 19"/>
          <p:cNvSpPr/>
          <p:nvPr/>
        </p:nvSpPr>
        <p:spPr>
          <a:xfrm>
            <a:off x="0" y="0"/>
            <a:ext cx="12192000" cy="6858000"/>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0" y="0"/>
            <a:ext cx="12191365" cy="384175"/>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矩形 11"/>
          <p:cNvSpPr/>
          <p:nvPr/>
        </p:nvSpPr>
        <p:spPr>
          <a:xfrm>
            <a:off x="635" y="6752590"/>
            <a:ext cx="12191365" cy="105410"/>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4" name="文本框 13"/>
          <p:cNvSpPr txBox="1"/>
          <p:nvPr/>
        </p:nvSpPr>
        <p:spPr>
          <a:xfrm>
            <a:off x="4350385" y="1005205"/>
            <a:ext cx="3860165" cy="745490"/>
          </a:xfrm>
          <a:prstGeom prst="rect">
            <a:avLst/>
          </a:prstGeom>
          <a:noFill/>
        </p:spPr>
        <p:txBody>
          <a:bodyPr wrap="square" rtlCol="0">
            <a:noAutofit/>
          </a:bodyPr>
          <a:p>
            <a:r>
              <a:rPr lang="zh-CN" altLang="en-US" sz="3600" b="1" dirty="0" smtClean="0">
                <a:solidFill>
                  <a:schemeClr val="bg1"/>
                </a:solidFill>
                <a:latin typeface="微软雅黑 Light" panose="020B0502040204020203" charset="-122"/>
                <a:ea typeface="微软雅黑 Light" panose="020B0502040204020203" charset="-122"/>
                <a:sym typeface="+mn-ea"/>
              </a:rPr>
              <a:t>出台背景及意义</a:t>
            </a:r>
            <a:endParaRPr lang="zh-CN" altLang="en-US" sz="3600" b="1" dirty="0" smtClean="0">
              <a:solidFill>
                <a:schemeClr val="bg1"/>
              </a:solidFill>
              <a:latin typeface="微软雅黑 Light" panose="020B0502040204020203" charset="-122"/>
              <a:ea typeface="微软雅黑 Light" panose="020B0502040204020203" charset="-122"/>
            </a:endParaRPr>
          </a:p>
          <a:p>
            <a:endParaRPr lang="zh-CN" altLang="en-US" sz="4800" b="1" dirty="0" smtClean="0">
              <a:solidFill>
                <a:schemeClr val="bg1"/>
              </a:solidFill>
              <a:latin typeface="微软雅黑 Light" panose="020B0502040204020203" charset="-122"/>
              <a:ea typeface="微软雅黑 Light" panose="020B0502040204020203" charset="-122"/>
            </a:endParaRPr>
          </a:p>
          <a:p>
            <a:r>
              <a:rPr lang="en-US" altLang="zh-CN" sz="4800" b="1" dirty="0" smtClean="0">
                <a:solidFill>
                  <a:schemeClr val="bg1"/>
                </a:solidFill>
                <a:uFillTx/>
                <a:latin typeface="黑体" panose="02010609060101010101" charset="-122"/>
                <a:ea typeface="黑体" panose="02010609060101010101" charset="-122"/>
                <a:sym typeface="+mn-ea"/>
              </a:rPr>
              <a:t> </a:t>
            </a:r>
            <a:r>
              <a:rPr lang="zh-CN" altLang="en-US" sz="4800" b="1" dirty="0" smtClean="0">
                <a:solidFill>
                  <a:schemeClr val="bg1"/>
                </a:solidFill>
                <a:uFillTx/>
                <a:latin typeface="黑体" panose="02010609060101010101" charset="-122"/>
                <a:ea typeface="黑体" panose="02010609060101010101" charset="-122"/>
                <a:sym typeface="+mn-ea"/>
              </a:rPr>
              <a:t>策</a:t>
            </a:r>
            <a:r>
              <a:rPr lang="en-US" altLang="zh-CN" sz="4800" b="1" dirty="0" smtClean="0">
                <a:solidFill>
                  <a:schemeClr val="bg1"/>
                </a:solidFill>
                <a:uFillTx/>
                <a:latin typeface="黑体" panose="02010609060101010101" charset="-122"/>
                <a:ea typeface="黑体" panose="02010609060101010101" charset="-122"/>
                <a:sym typeface="+mn-ea"/>
              </a:rPr>
              <a:t> </a:t>
            </a:r>
            <a:r>
              <a:rPr lang="zh-CN" altLang="en-US" sz="4800" b="1" dirty="0" smtClean="0">
                <a:solidFill>
                  <a:schemeClr val="bg1"/>
                </a:solidFill>
                <a:uFillTx/>
                <a:latin typeface="黑体" panose="02010609060101010101" charset="-122"/>
                <a:ea typeface="黑体" panose="02010609060101010101" charset="-122"/>
                <a:sym typeface="+mn-ea"/>
              </a:rPr>
              <a:t>解</a:t>
            </a:r>
            <a:r>
              <a:rPr lang="en-US" altLang="zh-CN" sz="4800" b="1" dirty="0" smtClean="0">
                <a:solidFill>
                  <a:schemeClr val="bg1"/>
                </a:solidFill>
                <a:uFillTx/>
                <a:latin typeface="黑体" panose="02010609060101010101" charset="-122"/>
                <a:ea typeface="黑体" panose="02010609060101010101" charset="-122"/>
                <a:sym typeface="+mn-ea"/>
              </a:rPr>
              <a:t> </a:t>
            </a:r>
            <a:r>
              <a:rPr lang="zh-CN" altLang="en-US" sz="4800" b="1" dirty="0" smtClean="0">
                <a:solidFill>
                  <a:schemeClr val="bg1"/>
                </a:solidFill>
                <a:uFillTx/>
                <a:latin typeface="黑体" panose="02010609060101010101" charset="-122"/>
                <a:ea typeface="黑体" panose="02010609060101010101" charset="-122"/>
                <a:sym typeface="+mn-ea"/>
              </a:rPr>
              <a:t>读</a:t>
            </a:r>
            <a:endParaRPr lang="zh-CN" altLang="en-US" sz="4800"/>
          </a:p>
        </p:txBody>
      </p:sp>
      <p:sp>
        <p:nvSpPr>
          <p:cNvPr id="2" name="文本框 1"/>
          <p:cNvSpPr txBox="1"/>
          <p:nvPr/>
        </p:nvSpPr>
        <p:spPr>
          <a:xfrm>
            <a:off x="1197610" y="2557780"/>
            <a:ext cx="10169525" cy="3046730"/>
          </a:xfrm>
          <a:prstGeom prst="rect">
            <a:avLst/>
          </a:prstGeom>
          <a:noFill/>
        </p:spPr>
        <p:txBody>
          <a:bodyPr wrap="square" rtlCol="0" anchor="t">
            <a:noAutofit/>
          </a:bodyPr>
          <a:p>
            <a:pPr indent="0" fontAlgn="auto">
              <a:lnSpc>
                <a:spcPts val="3100"/>
              </a:lnSpc>
            </a:pPr>
            <a:r>
              <a:rPr lang="en-US" sz="2000" b="1" spc="130" dirty="0">
                <a:solidFill>
                  <a:schemeClr val="accent1">
                    <a:lumMod val="50000"/>
                  </a:schemeClr>
                </a:solidFill>
                <a:uFillTx/>
                <a:latin typeface="+mn-ea"/>
                <a:cs typeface="+mn-ea"/>
                <a:sym typeface="+mn-ea"/>
              </a:rPr>
              <a:t>       </a:t>
            </a:r>
            <a:r>
              <a:rPr sz="2000" b="1" spc="130" dirty="0">
                <a:solidFill>
                  <a:schemeClr val="tx1"/>
                </a:solidFill>
                <a:uFillTx/>
                <a:latin typeface="+中文正文" charset="0"/>
                <a:cs typeface="+mn-ea"/>
                <a:sym typeface="+mn-ea"/>
              </a:rPr>
              <a:t>2023年12月，</a:t>
            </a:r>
            <a:r>
              <a:rPr lang="zh-CN" sz="2000" b="1" spc="130" dirty="0">
                <a:solidFill>
                  <a:schemeClr val="tx1"/>
                </a:solidFill>
                <a:uFillTx/>
                <a:latin typeface="+中文正文" charset="0"/>
                <a:cs typeface="+mn-ea"/>
                <a:sym typeface="+mn-ea"/>
              </a:rPr>
              <a:t>屯留</a:t>
            </a:r>
            <a:r>
              <a:rPr sz="2000" b="1" spc="130" dirty="0">
                <a:solidFill>
                  <a:schemeClr val="tx1"/>
                </a:solidFill>
                <a:uFillTx/>
                <a:latin typeface="+中文正文" charset="0"/>
                <a:cs typeface="+mn-ea"/>
                <a:sym typeface="+mn-ea"/>
              </a:rPr>
              <a:t>区被民政部确定为全国殡葬领域跨部门综合监管试点地区，为完成试点工作任务，深入推进全区殡葬改革，按照《国务院办公厅关于深入推进跨部门综合监管的指导意见》（国办发〔2023〕1号）和《民政部办公厅关于开展全国殡葬领域跨部门综合监管试点工作的通知》（民办函〔2023〕55号）文件精神，进一步完善殡葬领域跨部门综合监管体制机制，创新方式方法、补齐短板漏洞，切实提升殡葬服务管理能力和服务水平，结合我区实际，制定本</a:t>
            </a:r>
            <a:r>
              <a:rPr lang="zh-CN" sz="2000" b="1" spc="130" dirty="0">
                <a:solidFill>
                  <a:schemeClr val="tx1"/>
                </a:solidFill>
                <a:uFillTx/>
                <a:latin typeface="+中文正文" charset="0"/>
                <a:cs typeface="+mn-ea"/>
                <a:sym typeface="+mn-ea"/>
              </a:rPr>
              <a:t>实施</a:t>
            </a:r>
            <a:r>
              <a:rPr sz="2000" b="1" spc="130" dirty="0">
                <a:solidFill>
                  <a:schemeClr val="tx1"/>
                </a:solidFill>
                <a:uFillTx/>
                <a:latin typeface="+中文正文" charset="0"/>
                <a:cs typeface="+mn-ea"/>
                <a:sym typeface="+mn-ea"/>
              </a:rPr>
              <a:t>方案。</a:t>
            </a:r>
            <a:endParaRPr lang="zh-CN" altLang="en-US" sz="2000" b="1" spc="130" dirty="0">
              <a:solidFill>
                <a:schemeClr val="tx1"/>
              </a:solidFill>
              <a:uFillTx/>
              <a:latin typeface="+中文正文" charset="0"/>
              <a:cs typeface="+mn-ea"/>
              <a:sym typeface="+mn-ea"/>
            </a:endParaRPr>
          </a:p>
        </p:txBody>
      </p:sp>
    </p:spTree>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圆角矩形 12"/>
          <p:cNvSpPr/>
          <p:nvPr/>
        </p:nvSpPr>
        <p:spPr>
          <a:xfrm>
            <a:off x="3712845" y="883285"/>
            <a:ext cx="4765675" cy="86741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0" name="矩形 19"/>
          <p:cNvSpPr/>
          <p:nvPr/>
        </p:nvSpPr>
        <p:spPr>
          <a:xfrm>
            <a:off x="0" y="0"/>
            <a:ext cx="12192000" cy="6858000"/>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0" y="0"/>
            <a:ext cx="12191365" cy="384175"/>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矩形 11"/>
          <p:cNvSpPr/>
          <p:nvPr/>
        </p:nvSpPr>
        <p:spPr>
          <a:xfrm>
            <a:off x="635" y="6752590"/>
            <a:ext cx="12191365" cy="105410"/>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4" name="文本框 13"/>
          <p:cNvSpPr txBox="1"/>
          <p:nvPr/>
        </p:nvSpPr>
        <p:spPr>
          <a:xfrm>
            <a:off x="5103495" y="1005205"/>
            <a:ext cx="2543810" cy="652780"/>
          </a:xfrm>
          <a:prstGeom prst="rect">
            <a:avLst/>
          </a:prstGeom>
          <a:noFill/>
        </p:spPr>
        <p:txBody>
          <a:bodyPr wrap="square" rtlCol="0">
            <a:noAutofit/>
          </a:bodyPr>
          <a:p>
            <a:r>
              <a:rPr lang="zh-CN" altLang="en-US" sz="3600" b="1" spc="500" dirty="0" smtClean="0">
                <a:solidFill>
                  <a:schemeClr val="bg1"/>
                </a:solidFill>
                <a:uFillTx/>
                <a:latin typeface="微软雅黑 Light" panose="020B0502040204020203" charset="-122"/>
                <a:ea typeface="微软雅黑 Light" panose="020B0502040204020203" charset="-122"/>
                <a:sym typeface="+mn-ea"/>
              </a:rPr>
              <a:t>总体要求</a:t>
            </a:r>
            <a:endParaRPr lang="zh-CN" altLang="en-US" sz="3600" b="1" spc="500" dirty="0" smtClean="0">
              <a:solidFill>
                <a:schemeClr val="bg1"/>
              </a:solidFill>
              <a:uFillTx/>
              <a:latin typeface="微软雅黑 Light" panose="020B0502040204020203" charset="-122"/>
              <a:ea typeface="微软雅黑 Light" panose="020B0502040204020203" charset="-122"/>
            </a:endParaRPr>
          </a:p>
          <a:p>
            <a:endParaRPr lang="zh-CN" altLang="en-US" sz="4800" b="1" dirty="0" smtClean="0">
              <a:solidFill>
                <a:schemeClr val="bg1"/>
              </a:solidFill>
              <a:latin typeface="微软雅黑 Light" panose="020B0502040204020203" charset="-122"/>
              <a:ea typeface="微软雅黑 Light" panose="020B0502040204020203" charset="-122"/>
            </a:endParaRPr>
          </a:p>
          <a:p>
            <a:r>
              <a:rPr lang="en-US" altLang="zh-CN" sz="4800" b="1" dirty="0" smtClean="0">
                <a:solidFill>
                  <a:schemeClr val="bg1"/>
                </a:solidFill>
                <a:uFillTx/>
                <a:latin typeface="黑体" panose="02010609060101010101" charset="-122"/>
                <a:ea typeface="黑体" panose="02010609060101010101" charset="-122"/>
                <a:sym typeface="+mn-ea"/>
              </a:rPr>
              <a:t> </a:t>
            </a:r>
            <a:r>
              <a:rPr lang="zh-CN" altLang="en-US" sz="4800" b="1" dirty="0" smtClean="0">
                <a:solidFill>
                  <a:schemeClr val="bg1"/>
                </a:solidFill>
                <a:uFillTx/>
                <a:latin typeface="黑体" panose="02010609060101010101" charset="-122"/>
                <a:ea typeface="黑体" panose="02010609060101010101" charset="-122"/>
                <a:sym typeface="+mn-ea"/>
              </a:rPr>
              <a:t>策</a:t>
            </a:r>
            <a:r>
              <a:rPr lang="en-US" altLang="zh-CN" sz="4800" b="1" dirty="0" smtClean="0">
                <a:solidFill>
                  <a:schemeClr val="bg1"/>
                </a:solidFill>
                <a:uFillTx/>
                <a:latin typeface="黑体" panose="02010609060101010101" charset="-122"/>
                <a:ea typeface="黑体" panose="02010609060101010101" charset="-122"/>
                <a:sym typeface="+mn-ea"/>
              </a:rPr>
              <a:t> </a:t>
            </a:r>
            <a:r>
              <a:rPr lang="zh-CN" altLang="en-US" sz="4800" b="1" dirty="0" smtClean="0">
                <a:solidFill>
                  <a:schemeClr val="bg1"/>
                </a:solidFill>
                <a:uFillTx/>
                <a:latin typeface="黑体" panose="02010609060101010101" charset="-122"/>
                <a:ea typeface="黑体" panose="02010609060101010101" charset="-122"/>
                <a:sym typeface="+mn-ea"/>
              </a:rPr>
              <a:t>解</a:t>
            </a:r>
            <a:r>
              <a:rPr lang="en-US" altLang="zh-CN" sz="4800" b="1" dirty="0" smtClean="0">
                <a:solidFill>
                  <a:schemeClr val="bg1"/>
                </a:solidFill>
                <a:uFillTx/>
                <a:latin typeface="黑体" panose="02010609060101010101" charset="-122"/>
                <a:ea typeface="黑体" panose="02010609060101010101" charset="-122"/>
                <a:sym typeface="+mn-ea"/>
              </a:rPr>
              <a:t> </a:t>
            </a:r>
            <a:r>
              <a:rPr lang="zh-CN" altLang="en-US" sz="4800" b="1" dirty="0" smtClean="0">
                <a:solidFill>
                  <a:schemeClr val="bg1"/>
                </a:solidFill>
                <a:uFillTx/>
                <a:latin typeface="黑体" panose="02010609060101010101" charset="-122"/>
                <a:ea typeface="黑体" panose="02010609060101010101" charset="-122"/>
                <a:sym typeface="+mn-ea"/>
              </a:rPr>
              <a:t>读</a:t>
            </a:r>
            <a:endParaRPr lang="zh-CN" altLang="en-US" sz="4800"/>
          </a:p>
        </p:txBody>
      </p:sp>
      <p:sp>
        <p:nvSpPr>
          <p:cNvPr id="2" name="文本框 1"/>
          <p:cNvSpPr txBox="1"/>
          <p:nvPr/>
        </p:nvSpPr>
        <p:spPr>
          <a:xfrm>
            <a:off x="1197610" y="2557780"/>
            <a:ext cx="10169525" cy="3046730"/>
          </a:xfrm>
          <a:prstGeom prst="rect">
            <a:avLst/>
          </a:prstGeom>
          <a:noFill/>
        </p:spPr>
        <p:txBody>
          <a:bodyPr wrap="square" rtlCol="0" anchor="t">
            <a:noAutofit/>
          </a:bodyPr>
          <a:p>
            <a:pPr indent="0" fontAlgn="auto">
              <a:lnSpc>
                <a:spcPts val="3100"/>
              </a:lnSpc>
            </a:pPr>
            <a:r>
              <a:rPr lang="en-US" sz="2000" b="1" spc="130" dirty="0">
                <a:solidFill>
                  <a:schemeClr val="accent1">
                    <a:lumMod val="50000"/>
                  </a:schemeClr>
                </a:solidFill>
                <a:uFillTx/>
                <a:latin typeface="+mn-ea"/>
                <a:cs typeface="+mn-ea"/>
                <a:sym typeface="+mn-ea"/>
              </a:rPr>
              <a:t>      </a:t>
            </a:r>
            <a:r>
              <a:rPr lang="en-US" sz="2000" b="1" spc="130" dirty="0">
                <a:solidFill>
                  <a:schemeClr val="tx1"/>
                </a:solidFill>
                <a:uFillTx/>
                <a:latin typeface="+中文正文" charset="0"/>
                <a:cs typeface="+mn-ea"/>
                <a:sym typeface="+mn-ea"/>
              </a:rPr>
              <a:t>以习近平新时代中国特色社会主义思想为指导，全面贯彻落实党的二十大精神，</a:t>
            </a:r>
            <a:r>
              <a:rPr lang="zh-CN" altLang="en-US" sz="2000" b="1" spc="130" dirty="0">
                <a:solidFill>
                  <a:schemeClr val="tx1"/>
                </a:solidFill>
                <a:uFillTx/>
                <a:latin typeface="+中文正文" charset="0"/>
                <a:cs typeface="+mn-ea"/>
                <a:sym typeface="+mn-ea"/>
              </a:rPr>
              <a:t>全面贯彻新发展理念，统筹发展和安全，</a:t>
            </a:r>
            <a:r>
              <a:rPr lang="en-US" sz="2000" b="1" spc="130" dirty="0">
                <a:solidFill>
                  <a:schemeClr val="tx1"/>
                </a:solidFill>
                <a:uFillTx/>
                <a:latin typeface="+中文正文" charset="0"/>
                <a:cs typeface="+mn-ea"/>
                <a:sym typeface="+mn-ea"/>
              </a:rPr>
              <a:t>聚焦殡葬执法监管涉及部门多、管理难度大、风险隐患突出等现实难题，探索建立健全跨部门综合监管制度，完善协同监管机制，提升监管的精准性和有效性，规范殡葬活动行为，维护殡葬服务秩序，为推动殡葬事业高质量发展提供有力支撑。全面建立以跨部门综合监管事项清单为依据、制度机制为保障、联合抽查为主要手段、信息技术为支撑的殡葬领域跨部门综合监管体系。</a:t>
            </a:r>
            <a:endParaRPr lang="en-US" altLang="en-US" sz="2000" b="1" spc="130" dirty="0">
              <a:solidFill>
                <a:schemeClr val="tx1"/>
              </a:solidFill>
              <a:uFillTx/>
              <a:latin typeface="+中文正文" charset="0"/>
              <a:cs typeface="+mn-ea"/>
              <a:sym typeface="+mn-ea"/>
            </a:endParaRPr>
          </a:p>
        </p:txBody>
      </p:sp>
    </p:spTree>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圆角矩形 12"/>
          <p:cNvSpPr/>
          <p:nvPr/>
        </p:nvSpPr>
        <p:spPr>
          <a:xfrm>
            <a:off x="3712845" y="883285"/>
            <a:ext cx="4765675" cy="86741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0" name="矩形 19"/>
          <p:cNvSpPr/>
          <p:nvPr/>
        </p:nvSpPr>
        <p:spPr>
          <a:xfrm>
            <a:off x="0" y="0"/>
            <a:ext cx="12192000" cy="6858000"/>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0" y="0"/>
            <a:ext cx="12191365" cy="384175"/>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矩形 11"/>
          <p:cNvSpPr/>
          <p:nvPr/>
        </p:nvSpPr>
        <p:spPr>
          <a:xfrm>
            <a:off x="635" y="6752590"/>
            <a:ext cx="12191365" cy="105410"/>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4" name="文本框 13"/>
          <p:cNvSpPr txBox="1"/>
          <p:nvPr/>
        </p:nvSpPr>
        <p:spPr>
          <a:xfrm>
            <a:off x="4573905" y="990600"/>
            <a:ext cx="3661410" cy="652780"/>
          </a:xfrm>
          <a:prstGeom prst="rect">
            <a:avLst/>
          </a:prstGeom>
          <a:noFill/>
        </p:spPr>
        <p:txBody>
          <a:bodyPr wrap="square" rtlCol="0">
            <a:noAutofit/>
          </a:bodyPr>
          <a:p>
            <a:r>
              <a:rPr lang="zh-CN" altLang="en-US" sz="3600" b="1" spc="500" dirty="0" smtClean="0">
                <a:solidFill>
                  <a:schemeClr val="bg1"/>
                </a:solidFill>
                <a:uFillTx/>
                <a:latin typeface="微软雅黑 Light" panose="020B0502040204020203" charset="-122"/>
                <a:ea typeface="微软雅黑 Light" panose="020B0502040204020203" charset="-122"/>
                <a:sym typeface="+mn-ea"/>
              </a:rPr>
              <a:t>十大重点任务</a:t>
            </a:r>
            <a:endParaRPr lang="zh-CN" altLang="en-US" sz="4800"/>
          </a:p>
        </p:txBody>
      </p:sp>
      <p:sp>
        <p:nvSpPr>
          <p:cNvPr id="3" name="燕尾形 2"/>
          <p:cNvSpPr/>
          <p:nvPr>
            <p:custDataLst>
              <p:tags r:id="rId1"/>
            </p:custDataLst>
          </p:nvPr>
        </p:nvSpPr>
        <p:spPr>
          <a:xfrm>
            <a:off x="1026795" y="2388870"/>
            <a:ext cx="932180" cy="556260"/>
          </a:xfrm>
          <a:prstGeom prst="chevron">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4" name="文本框 3"/>
          <p:cNvSpPr txBox="1"/>
          <p:nvPr>
            <p:custDataLst>
              <p:tags r:id="rId2"/>
            </p:custDataLst>
          </p:nvPr>
        </p:nvSpPr>
        <p:spPr>
          <a:xfrm>
            <a:off x="2101215" y="2482850"/>
            <a:ext cx="4064000" cy="337185"/>
          </a:xfrm>
          <a:prstGeom prst="rect">
            <a:avLst/>
          </a:prstGeom>
          <a:noFill/>
        </p:spPr>
        <p:txBody>
          <a:bodyPr wrap="square" rtlCol="0">
            <a:spAutoFit/>
          </a:bodyPr>
          <a:p>
            <a:r>
              <a:rPr lang="zh-CN" altLang="en-US" sz="1600" b="1" dirty="0" smtClean="0">
                <a:latin typeface="微软雅黑 Light" panose="020B0502040204020203" charset="-122"/>
                <a:ea typeface="微软雅黑 Light" panose="020B0502040204020203" charset="-122"/>
                <a:sym typeface="+mn-ea"/>
              </a:rPr>
              <a:t>一、殡葬服务机构安全生产的监管</a:t>
            </a:r>
            <a:endParaRPr lang="zh-CN" altLang="en-US" sz="1600"/>
          </a:p>
        </p:txBody>
      </p:sp>
      <p:sp>
        <p:nvSpPr>
          <p:cNvPr id="5" name="文本框 4"/>
          <p:cNvSpPr txBox="1"/>
          <p:nvPr>
            <p:custDataLst>
              <p:tags r:id="rId3"/>
            </p:custDataLst>
          </p:nvPr>
        </p:nvSpPr>
        <p:spPr>
          <a:xfrm>
            <a:off x="2129790" y="3229610"/>
            <a:ext cx="4172585" cy="829945"/>
          </a:xfrm>
          <a:prstGeom prst="rect">
            <a:avLst/>
          </a:prstGeom>
          <a:noFill/>
        </p:spPr>
        <p:txBody>
          <a:bodyPr wrap="square" rtlCol="0" anchor="t">
            <a:spAutoFit/>
          </a:bodyPr>
          <a:p>
            <a:r>
              <a:rPr lang="zh-CN" altLang="en-US" sz="1600" b="1" dirty="0" smtClean="0">
                <a:solidFill>
                  <a:schemeClr val="tx1"/>
                </a:solidFill>
                <a:uFillTx/>
                <a:latin typeface="微软雅黑 Light" panose="020B0502040204020203" charset="-122"/>
                <a:ea typeface="微软雅黑 Light" panose="020B0502040204020203" charset="-122"/>
                <a:sym typeface="+mn-ea"/>
              </a:rPr>
              <a:t>二、未经批准擅自兴建殡葬设施（公墓、殡仪馆、火葬场、殡仪服务站、骨灰堂等）的监管</a:t>
            </a:r>
            <a:endParaRPr lang="zh-CN" altLang="en-US" sz="1600" b="1" dirty="0" smtClean="0">
              <a:solidFill>
                <a:schemeClr val="tx1"/>
              </a:solidFill>
              <a:uFillTx/>
              <a:latin typeface="微软雅黑 Light" panose="020B0502040204020203" charset="-122"/>
              <a:ea typeface="微软雅黑 Light" panose="020B0502040204020203" charset="-122"/>
              <a:sym typeface="+mn-ea"/>
            </a:endParaRPr>
          </a:p>
        </p:txBody>
      </p:sp>
      <p:sp>
        <p:nvSpPr>
          <p:cNvPr id="19" name="燕尾形 18"/>
          <p:cNvSpPr/>
          <p:nvPr>
            <p:custDataLst>
              <p:tags r:id="rId4"/>
            </p:custDataLst>
          </p:nvPr>
        </p:nvSpPr>
        <p:spPr>
          <a:xfrm>
            <a:off x="1026795" y="3232150"/>
            <a:ext cx="932180" cy="556260"/>
          </a:xfrm>
          <a:prstGeom prst="chevron">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1" name="燕尾形 20"/>
          <p:cNvSpPr/>
          <p:nvPr>
            <p:custDataLst>
              <p:tags r:id="rId5"/>
            </p:custDataLst>
          </p:nvPr>
        </p:nvSpPr>
        <p:spPr>
          <a:xfrm>
            <a:off x="1026795" y="4112260"/>
            <a:ext cx="932180" cy="556260"/>
          </a:xfrm>
          <a:prstGeom prst="chevron">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燕尾形 21"/>
          <p:cNvSpPr/>
          <p:nvPr>
            <p:custDataLst>
              <p:tags r:id="rId6"/>
            </p:custDataLst>
          </p:nvPr>
        </p:nvSpPr>
        <p:spPr>
          <a:xfrm>
            <a:off x="1026795" y="4992370"/>
            <a:ext cx="932180" cy="556260"/>
          </a:xfrm>
          <a:prstGeom prst="chevron">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3" name="燕尾形 22"/>
          <p:cNvSpPr/>
          <p:nvPr/>
        </p:nvSpPr>
        <p:spPr>
          <a:xfrm>
            <a:off x="1026795" y="5835650"/>
            <a:ext cx="932180" cy="556260"/>
          </a:xfrm>
          <a:prstGeom prst="chevron">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4" name="燕尾形 23"/>
          <p:cNvSpPr/>
          <p:nvPr/>
        </p:nvSpPr>
        <p:spPr>
          <a:xfrm>
            <a:off x="6842760" y="5897880"/>
            <a:ext cx="932180" cy="556260"/>
          </a:xfrm>
          <a:prstGeom prst="chevron">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5" name="燕尾形 24"/>
          <p:cNvSpPr/>
          <p:nvPr>
            <p:custDataLst>
              <p:tags r:id="rId7"/>
            </p:custDataLst>
          </p:nvPr>
        </p:nvSpPr>
        <p:spPr>
          <a:xfrm>
            <a:off x="6842760" y="5042535"/>
            <a:ext cx="932180" cy="556260"/>
          </a:xfrm>
          <a:prstGeom prst="chevron">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6" name="燕尾形 25"/>
          <p:cNvSpPr/>
          <p:nvPr>
            <p:custDataLst>
              <p:tags r:id="rId8"/>
            </p:custDataLst>
          </p:nvPr>
        </p:nvSpPr>
        <p:spPr>
          <a:xfrm>
            <a:off x="6842760" y="4161790"/>
            <a:ext cx="932180" cy="556260"/>
          </a:xfrm>
          <a:prstGeom prst="chevron">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7" name="燕尾形 26"/>
          <p:cNvSpPr/>
          <p:nvPr>
            <p:custDataLst>
              <p:tags r:id="rId9"/>
            </p:custDataLst>
          </p:nvPr>
        </p:nvSpPr>
        <p:spPr>
          <a:xfrm>
            <a:off x="6842760" y="3229610"/>
            <a:ext cx="932180" cy="556260"/>
          </a:xfrm>
          <a:prstGeom prst="chevron">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8" name="燕尾形 27"/>
          <p:cNvSpPr/>
          <p:nvPr>
            <p:custDataLst>
              <p:tags r:id="rId10"/>
            </p:custDataLst>
          </p:nvPr>
        </p:nvSpPr>
        <p:spPr>
          <a:xfrm>
            <a:off x="6842760" y="2364740"/>
            <a:ext cx="932180" cy="556260"/>
          </a:xfrm>
          <a:prstGeom prst="chevron">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文本框 28"/>
          <p:cNvSpPr txBox="1"/>
          <p:nvPr>
            <p:custDataLst>
              <p:tags r:id="rId11"/>
            </p:custDataLst>
          </p:nvPr>
        </p:nvSpPr>
        <p:spPr>
          <a:xfrm>
            <a:off x="2129790" y="4190365"/>
            <a:ext cx="4172585" cy="583565"/>
          </a:xfrm>
          <a:prstGeom prst="rect">
            <a:avLst/>
          </a:prstGeom>
          <a:noFill/>
        </p:spPr>
        <p:txBody>
          <a:bodyPr wrap="square" rtlCol="0">
            <a:spAutoFit/>
          </a:bodyPr>
          <a:p>
            <a:r>
              <a:rPr lang="zh-CN" altLang="en-US" sz="1600" b="1" dirty="0" smtClean="0">
                <a:latin typeface="微软雅黑 Light" panose="020B0502040204020203" charset="-122"/>
                <a:ea typeface="微软雅黑 Light" panose="020B0502040204020203" charset="-122"/>
                <a:sym typeface="+mn-ea"/>
              </a:rPr>
              <a:t>三、将应当火化的遗体进行土葬的行为的监管</a:t>
            </a:r>
            <a:endParaRPr lang="zh-CN" altLang="en-US" sz="1600" b="1" dirty="0" smtClean="0">
              <a:latin typeface="微软雅黑 Light" panose="020B0502040204020203" charset="-122"/>
              <a:ea typeface="微软雅黑 Light" panose="020B0502040204020203" charset="-122"/>
              <a:sym typeface="+mn-ea"/>
            </a:endParaRPr>
          </a:p>
        </p:txBody>
      </p:sp>
      <p:sp>
        <p:nvSpPr>
          <p:cNvPr id="30" name="文本框 29"/>
          <p:cNvSpPr txBox="1"/>
          <p:nvPr>
            <p:custDataLst>
              <p:tags r:id="rId12"/>
            </p:custDataLst>
          </p:nvPr>
        </p:nvSpPr>
        <p:spPr>
          <a:xfrm>
            <a:off x="2101215" y="4956175"/>
            <a:ext cx="4201795" cy="583565"/>
          </a:xfrm>
          <a:prstGeom prst="rect">
            <a:avLst/>
          </a:prstGeom>
        </p:spPr>
        <p:txBody>
          <a:bodyPr wrap="square">
            <a:spAutoFit/>
          </a:bodyPr>
          <a:p>
            <a:pPr marL="0" algn="l" defTabSz="914400">
              <a:buClrTx/>
              <a:buSzTx/>
              <a:buFontTx/>
            </a:pPr>
            <a:r>
              <a:rPr lang="zh-CN" altLang="en-US" sz="1600" b="1" dirty="0" smtClean="0">
                <a:latin typeface="微软雅黑 Light" panose="020B0502040204020203" charset="-122"/>
                <a:ea typeface="微软雅黑 Light" panose="020B0502040204020203" charset="-122"/>
              </a:rPr>
              <a:t>四、未经批准建设运营农村公益性墓地（历史埋葬点）从事营利活动的监管</a:t>
            </a:r>
            <a:endParaRPr lang="zh-CN" altLang="en-US" sz="1600" b="1" dirty="0" smtClean="0">
              <a:latin typeface="微软雅黑 Light" panose="020B0502040204020203" charset="-122"/>
              <a:ea typeface="微软雅黑 Light" panose="020B0502040204020203" charset="-122"/>
            </a:endParaRPr>
          </a:p>
        </p:txBody>
      </p:sp>
      <p:sp>
        <p:nvSpPr>
          <p:cNvPr id="31" name="文本框 30"/>
          <p:cNvSpPr txBox="1"/>
          <p:nvPr/>
        </p:nvSpPr>
        <p:spPr>
          <a:xfrm>
            <a:off x="2129790" y="5854065"/>
            <a:ext cx="4034790" cy="583565"/>
          </a:xfrm>
          <a:prstGeom prst="rect">
            <a:avLst/>
          </a:prstGeom>
        </p:spPr>
        <p:txBody>
          <a:bodyPr wrap="square">
            <a:spAutoFit/>
          </a:bodyPr>
          <a:p>
            <a:pPr marL="0" indent="0" algn="just" defTabSz="266700">
              <a:spcBef>
                <a:spcPct val="0"/>
              </a:spcBef>
              <a:spcAft>
                <a:spcPct val="0"/>
              </a:spcAft>
            </a:pPr>
            <a:r>
              <a:rPr lang="zh-CN" altLang="en-US" sz="1600" b="1" dirty="0" smtClean="0">
                <a:latin typeface="微软雅黑 Light" panose="020B0502040204020203" charset="-122"/>
                <a:ea typeface="微软雅黑 Light" panose="020B0502040204020203" charset="-122"/>
              </a:rPr>
              <a:t>五、在实行火葬的地区生产销售棺材等土葬用品以及封建迷信丧葬用品的监管</a:t>
            </a:r>
            <a:endParaRPr lang="zh-CN" altLang="en-US" sz="1600">
              <a:latin typeface="楷体" panose="02010609060101010101" charset="-122"/>
              <a:ea typeface="楷体" panose="02010609060101010101" charset="-122"/>
            </a:endParaRPr>
          </a:p>
        </p:txBody>
      </p:sp>
      <p:sp>
        <p:nvSpPr>
          <p:cNvPr id="34" name="文本框 33"/>
          <p:cNvSpPr txBox="1"/>
          <p:nvPr/>
        </p:nvSpPr>
        <p:spPr>
          <a:xfrm>
            <a:off x="7491730" y="3278505"/>
            <a:ext cx="5080000" cy="450215"/>
          </a:xfrm>
          <a:prstGeom prst="rect">
            <a:avLst/>
          </a:prstGeom>
        </p:spPr>
        <p:txBody>
          <a:bodyPr>
            <a:spAutoFit/>
          </a:bodyPr>
          <a:p>
            <a:pPr marL="0" indent="406400" algn="just" defTabSz="266700">
              <a:lnSpc>
                <a:spcPts val="2800"/>
              </a:lnSpc>
              <a:spcBef>
                <a:spcPct val="0"/>
              </a:spcBef>
              <a:spcAft>
                <a:spcPct val="0"/>
              </a:spcAft>
            </a:pPr>
            <a:r>
              <a:rPr lang="zh-CN" altLang="en-US" sz="1600" b="1" dirty="0" smtClean="0">
                <a:latin typeface="微软雅黑 Light" panose="020B0502040204020203" charset="-122"/>
                <a:ea typeface="微软雅黑 Light" panose="020B0502040204020203" charset="-122"/>
              </a:rPr>
              <a:t>七、殡葬服务收费的监管</a:t>
            </a:r>
            <a:endParaRPr lang="zh-CN" altLang="en-US" sz="1600" b="1" dirty="0" smtClean="0">
              <a:latin typeface="微软雅黑 Light" panose="020B0502040204020203" charset="-122"/>
              <a:ea typeface="微软雅黑 Light" panose="020B0502040204020203" charset="-122"/>
            </a:endParaRPr>
          </a:p>
        </p:txBody>
      </p:sp>
      <p:sp>
        <p:nvSpPr>
          <p:cNvPr id="35" name="文本框 34"/>
          <p:cNvSpPr txBox="1"/>
          <p:nvPr/>
        </p:nvSpPr>
        <p:spPr>
          <a:xfrm>
            <a:off x="7899400" y="4246880"/>
            <a:ext cx="5080000" cy="337185"/>
          </a:xfrm>
          <a:prstGeom prst="rect">
            <a:avLst/>
          </a:prstGeom>
        </p:spPr>
        <p:txBody>
          <a:bodyPr>
            <a:spAutoFit/>
          </a:bodyPr>
          <a:p>
            <a:pPr marL="0" algn="l" defTabSz="914400">
              <a:lnSpc>
                <a:spcPct val="100000"/>
              </a:lnSpc>
              <a:buClrTx/>
              <a:buSzTx/>
              <a:buFontTx/>
            </a:pPr>
            <a:r>
              <a:rPr lang="zh-CN" altLang="en-US" sz="1600" b="1" dirty="0" smtClean="0">
                <a:latin typeface="微软雅黑 Light" panose="020B0502040204020203" charset="-122"/>
                <a:ea typeface="微软雅黑 Light" panose="020B0502040204020203" charset="-122"/>
              </a:rPr>
              <a:t>八、非法接送运输遗体行为的监管</a:t>
            </a:r>
            <a:endParaRPr lang="zh-CN" altLang="en-US" sz="1600" b="1" dirty="0" smtClean="0">
              <a:latin typeface="微软雅黑 Light" panose="020B0502040204020203" charset="-122"/>
              <a:ea typeface="微软雅黑 Light" panose="020B0502040204020203" charset="-122"/>
            </a:endParaRPr>
          </a:p>
        </p:txBody>
      </p:sp>
      <p:sp>
        <p:nvSpPr>
          <p:cNvPr id="36" name="文本框 35"/>
          <p:cNvSpPr txBox="1"/>
          <p:nvPr/>
        </p:nvSpPr>
        <p:spPr>
          <a:xfrm>
            <a:off x="7899400" y="5102225"/>
            <a:ext cx="5080000" cy="337185"/>
          </a:xfrm>
          <a:prstGeom prst="rect">
            <a:avLst/>
          </a:prstGeom>
        </p:spPr>
        <p:txBody>
          <a:bodyPr>
            <a:spAutoFit/>
          </a:bodyPr>
          <a:p>
            <a:pPr marL="0" algn="l" defTabSz="914400">
              <a:lnSpc>
                <a:spcPct val="100000"/>
              </a:lnSpc>
              <a:buClrTx/>
              <a:buSzTx/>
              <a:buFontTx/>
            </a:pPr>
            <a:r>
              <a:rPr lang="zh-CN" altLang="en-US" sz="1600" b="1" dirty="0" smtClean="0">
                <a:latin typeface="微软雅黑 Light" panose="020B0502040204020203" charset="-122"/>
                <a:ea typeface="微软雅黑 Light" panose="020B0502040204020203" charset="-122"/>
              </a:rPr>
              <a:t>九、规范殡葬礼仪服务管理</a:t>
            </a:r>
            <a:endParaRPr lang="zh-CN" altLang="en-US" sz="1600" b="1" dirty="0" smtClean="0">
              <a:latin typeface="微软雅黑 Light" panose="020B0502040204020203" charset="-122"/>
              <a:ea typeface="微软雅黑 Light" panose="020B0502040204020203" charset="-122"/>
            </a:endParaRPr>
          </a:p>
        </p:txBody>
      </p:sp>
      <p:sp>
        <p:nvSpPr>
          <p:cNvPr id="38" name="文本框 37"/>
          <p:cNvSpPr txBox="1"/>
          <p:nvPr/>
        </p:nvSpPr>
        <p:spPr>
          <a:xfrm>
            <a:off x="7899400" y="5835650"/>
            <a:ext cx="4020820" cy="829945"/>
          </a:xfrm>
          <a:prstGeom prst="rect">
            <a:avLst/>
          </a:prstGeom>
        </p:spPr>
        <p:txBody>
          <a:bodyPr wrap="square">
            <a:spAutoFit/>
          </a:bodyPr>
          <a:p>
            <a:pPr marL="0" algn="l" defTabSz="914400">
              <a:lnSpc>
                <a:spcPct val="100000"/>
              </a:lnSpc>
              <a:buClrTx/>
              <a:buSzTx/>
              <a:buFontTx/>
            </a:pPr>
            <a:r>
              <a:rPr lang="zh-CN" altLang="en-US" sz="1600" b="1" dirty="0" smtClean="0">
                <a:latin typeface="微软雅黑 Light" panose="020B0502040204020203" charset="-122"/>
                <a:ea typeface="微软雅黑 Light" panose="020B0502040204020203" charset="-122"/>
              </a:rPr>
              <a:t>十、对占用城市道路、街面、广场、公园等公共场所停放遗体、搭设灵棚、摆放花圈、焚烧纸品等行为的监管</a:t>
            </a:r>
            <a:endParaRPr lang="zh-CN" altLang="en-US" sz="1600" b="1" dirty="0" smtClean="0">
              <a:latin typeface="微软雅黑 Light" panose="020B0502040204020203" charset="-122"/>
              <a:ea typeface="微软雅黑 Light" panose="020B0502040204020203" charset="-122"/>
            </a:endParaRPr>
          </a:p>
        </p:txBody>
      </p:sp>
      <p:sp>
        <p:nvSpPr>
          <p:cNvPr id="39" name="文本框 38"/>
          <p:cNvSpPr txBox="1"/>
          <p:nvPr/>
        </p:nvSpPr>
        <p:spPr>
          <a:xfrm>
            <a:off x="7899400" y="1910080"/>
            <a:ext cx="4020820" cy="1322070"/>
          </a:xfrm>
          <a:prstGeom prst="rect">
            <a:avLst/>
          </a:prstGeom>
        </p:spPr>
        <p:txBody>
          <a:bodyPr wrap="square">
            <a:spAutoFit/>
          </a:bodyPr>
          <a:p>
            <a:pPr marL="0" algn="l" defTabSz="914400">
              <a:lnSpc>
                <a:spcPct val="100000"/>
              </a:lnSpc>
              <a:buClrTx/>
              <a:buSzTx/>
              <a:buFontTx/>
            </a:pPr>
            <a:r>
              <a:rPr lang="zh-CN" altLang="en-US" sz="1600" b="1" dirty="0" smtClean="0">
                <a:latin typeface="微软雅黑 Light" panose="020B0502040204020203" charset="-122"/>
                <a:ea typeface="微软雅黑 Light" panose="020B0502040204020203" charset="-122"/>
              </a:rPr>
              <a:t>六、城市“三沿六区”（即：公路、铁路、河道沿线和水源保护区、文物保护区、风景旅游区、住宅区、开发区、水库堤坝区）范围内散埋乱葬以及农村公益性墓地以外散埋乱葬的监管</a:t>
            </a:r>
            <a:endParaRPr lang="zh-CN" altLang="en-US" sz="1600" b="1" dirty="0" smtClean="0">
              <a:latin typeface="微软雅黑 Light" panose="020B0502040204020203" charset="-122"/>
              <a:ea typeface="微软雅黑 Light" panose="020B0502040204020203" charset="-122"/>
            </a:endParaRPr>
          </a:p>
        </p:txBody>
      </p:sp>
    </p:spTree>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圆角矩形 12"/>
          <p:cNvSpPr/>
          <p:nvPr/>
        </p:nvSpPr>
        <p:spPr>
          <a:xfrm>
            <a:off x="3712845" y="883285"/>
            <a:ext cx="4765675" cy="86741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0" name="矩形 19"/>
          <p:cNvSpPr/>
          <p:nvPr/>
        </p:nvSpPr>
        <p:spPr>
          <a:xfrm>
            <a:off x="0" y="0"/>
            <a:ext cx="12192000" cy="6858000"/>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0" y="0"/>
            <a:ext cx="12191365" cy="384175"/>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矩形 11"/>
          <p:cNvSpPr/>
          <p:nvPr/>
        </p:nvSpPr>
        <p:spPr>
          <a:xfrm>
            <a:off x="635" y="6752590"/>
            <a:ext cx="12191365" cy="105410"/>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4" name="文本框 13"/>
          <p:cNvSpPr txBox="1"/>
          <p:nvPr/>
        </p:nvSpPr>
        <p:spPr>
          <a:xfrm>
            <a:off x="5017770" y="990600"/>
            <a:ext cx="2567305" cy="652780"/>
          </a:xfrm>
          <a:prstGeom prst="rect">
            <a:avLst/>
          </a:prstGeom>
          <a:noFill/>
        </p:spPr>
        <p:txBody>
          <a:bodyPr wrap="square" rtlCol="0">
            <a:noAutofit/>
          </a:bodyPr>
          <a:p>
            <a:r>
              <a:rPr lang="zh-CN" altLang="en-US" sz="3600" b="1" spc="500" dirty="0" smtClean="0">
                <a:solidFill>
                  <a:schemeClr val="bg1"/>
                </a:solidFill>
                <a:uFillTx/>
                <a:latin typeface="微软雅黑 Light" panose="020B0502040204020203" charset="-122"/>
                <a:ea typeface="微软雅黑 Light" panose="020B0502040204020203" charset="-122"/>
                <a:sym typeface="+mn-ea"/>
              </a:rPr>
              <a:t>工作步骤</a:t>
            </a:r>
            <a:endParaRPr lang="zh-CN" altLang="en-US" sz="3600" b="1" spc="500" dirty="0" smtClean="0">
              <a:solidFill>
                <a:schemeClr val="bg1"/>
              </a:solidFill>
              <a:uFillTx/>
              <a:latin typeface="微软雅黑 Light" panose="020B0502040204020203" charset="-122"/>
              <a:ea typeface="微软雅黑 Light" panose="020B0502040204020203" charset="-122"/>
              <a:sym typeface="+mn-ea"/>
            </a:endParaRPr>
          </a:p>
        </p:txBody>
      </p:sp>
      <p:sp>
        <p:nvSpPr>
          <p:cNvPr id="3" name="燕尾形 2"/>
          <p:cNvSpPr/>
          <p:nvPr>
            <p:custDataLst>
              <p:tags r:id="rId1"/>
            </p:custDataLst>
          </p:nvPr>
        </p:nvSpPr>
        <p:spPr>
          <a:xfrm>
            <a:off x="1655445" y="2430780"/>
            <a:ext cx="1363345" cy="819785"/>
          </a:xfrm>
          <a:prstGeom prst="chevron">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4" name="文本框 3"/>
          <p:cNvSpPr txBox="1"/>
          <p:nvPr>
            <p:custDataLst>
              <p:tags r:id="rId2"/>
            </p:custDataLst>
          </p:nvPr>
        </p:nvSpPr>
        <p:spPr>
          <a:xfrm>
            <a:off x="3411220" y="2564765"/>
            <a:ext cx="5370830" cy="688975"/>
          </a:xfrm>
          <a:prstGeom prst="rect">
            <a:avLst/>
          </a:prstGeom>
          <a:noFill/>
        </p:spPr>
        <p:txBody>
          <a:bodyPr wrap="square" rtlCol="0">
            <a:noAutofit/>
          </a:bodyPr>
          <a:p>
            <a:r>
              <a:rPr lang="zh-CN" altLang="en-US" sz="2800" b="1" dirty="0" smtClean="0">
                <a:latin typeface="微软雅黑 Light" panose="020B0502040204020203" charset="-122"/>
                <a:ea typeface="微软雅黑 Light" panose="020B0502040204020203" charset="-122"/>
                <a:sym typeface="+mn-ea"/>
              </a:rPr>
              <a:t>一、</a:t>
            </a:r>
            <a:r>
              <a:rPr sz="2800" b="1" dirty="0" smtClean="0">
                <a:latin typeface="微软雅黑 Light" panose="020B0502040204020203" charset="-122"/>
                <a:ea typeface="微软雅黑 Light" panose="020B0502040204020203" charset="-122"/>
                <a:sym typeface="+mn-ea"/>
              </a:rPr>
              <a:t>启动准备(2024年5月底前)</a:t>
            </a:r>
            <a:endParaRPr sz="2800" b="1" dirty="0" smtClean="0">
              <a:latin typeface="微软雅黑 Light" panose="020B0502040204020203" charset="-122"/>
              <a:ea typeface="微软雅黑 Light" panose="020B0502040204020203" charset="-122"/>
              <a:sym typeface="+mn-ea"/>
            </a:endParaRPr>
          </a:p>
        </p:txBody>
      </p:sp>
      <p:sp>
        <p:nvSpPr>
          <p:cNvPr id="6" name="燕尾形 5"/>
          <p:cNvSpPr/>
          <p:nvPr>
            <p:custDataLst>
              <p:tags r:id="rId3"/>
            </p:custDataLst>
          </p:nvPr>
        </p:nvSpPr>
        <p:spPr>
          <a:xfrm>
            <a:off x="1655445" y="3863975"/>
            <a:ext cx="1363345" cy="819785"/>
          </a:xfrm>
          <a:prstGeom prst="chevron">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7" name="燕尾形 6"/>
          <p:cNvSpPr/>
          <p:nvPr>
            <p:custDataLst>
              <p:tags r:id="rId4"/>
            </p:custDataLst>
          </p:nvPr>
        </p:nvSpPr>
        <p:spPr>
          <a:xfrm>
            <a:off x="1655445" y="5308600"/>
            <a:ext cx="1363345" cy="819785"/>
          </a:xfrm>
          <a:prstGeom prst="chevron">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8" name="文本框 7"/>
          <p:cNvSpPr txBox="1"/>
          <p:nvPr>
            <p:custDataLst>
              <p:tags r:id="rId5"/>
            </p:custDataLst>
          </p:nvPr>
        </p:nvSpPr>
        <p:spPr>
          <a:xfrm>
            <a:off x="3411220" y="4024630"/>
            <a:ext cx="6170930" cy="685800"/>
          </a:xfrm>
          <a:prstGeom prst="rect">
            <a:avLst/>
          </a:prstGeom>
          <a:noFill/>
        </p:spPr>
        <p:txBody>
          <a:bodyPr wrap="square" rtlCol="0">
            <a:noAutofit/>
          </a:bodyPr>
          <a:p>
            <a:r>
              <a:rPr lang="zh-CN" altLang="en-US" sz="2800" b="1" dirty="0" smtClean="0">
                <a:latin typeface="微软雅黑 Light" panose="020B0502040204020203" charset="-122"/>
                <a:ea typeface="微软雅黑 Light" panose="020B0502040204020203" charset="-122"/>
                <a:sym typeface="+mn-ea"/>
              </a:rPr>
              <a:t>二、试点探索(2024年6月-2024年9月)</a:t>
            </a:r>
            <a:endParaRPr lang="zh-CN" altLang="en-US" sz="2800" b="1" dirty="0" smtClean="0">
              <a:latin typeface="微软雅黑 Light" panose="020B0502040204020203" charset="-122"/>
              <a:ea typeface="微软雅黑 Light" panose="020B0502040204020203" charset="-122"/>
              <a:sym typeface="+mn-ea"/>
            </a:endParaRPr>
          </a:p>
        </p:txBody>
      </p:sp>
      <p:sp>
        <p:nvSpPr>
          <p:cNvPr id="9" name="文本框 8"/>
          <p:cNvSpPr txBox="1"/>
          <p:nvPr>
            <p:custDataLst>
              <p:tags r:id="rId6"/>
            </p:custDataLst>
          </p:nvPr>
        </p:nvSpPr>
        <p:spPr>
          <a:xfrm>
            <a:off x="3411220" y="5308600"/>
            <a:ext cx="6845935" cy="685800"/>
          </a:xfrm>
          <a:prstGeom prst="rect">
            <a:avLst/>
          </a:prstGeom>
          <a:noFill/>
        </p:spPr>
        <p:txBody>
          <a:bodyPr wrap="square" rtlCol="0">
            <a:noAutofit/>
          </a:bodyPr>
          <a:p>
            <a:r>
              <a:rPr lang="zh-CN" altLang="en-US" sz="2800" b="1" dirty="0" smtClean="0">
                <a:latin typeface="微软雅黑 Light" panose="020B0502040204020203" charset="-122"/>
                <a:ea typeface="微软雅黑 Light" panose="020B0502040204020203" charset="-122"/>
                <a:sym typeface="+mn-ea"/>
              </a:rPr>
              <a:t>三、总结提炼(2024年10月至2024年12月)</a:t>
            </a:r>
            <a:endParaRPr lang="zh-CN" altLang="en-US" sz="2800" b="1" dirty="0" smtClean="0">
              <a:latin typeface="微软雅黑 Light" panose="020B0502040204020203" charset="-122"/>
              <a:ea typeface="微软雅黑 Light" panose="020B0502040204020203" charset="-122"/>
              <a:sym typeface="+mn-ea"/>
            </a:endParaRPr>
          </a:p>
        </p:txBody>
      </p:sp>
    </p:spTree>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圆角矩形 12"/>
          <p:cNvSpPr/>
          <p:nvPr/>
        </p:nvSpPr>
        <p:spPr>
          <a:xfrm>
            <a:off x="3712845" y="883285"/>
            <a:ext cx="4765675" cy="86741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0" name="矩形 19"/>
          <p:cNvSpPr/>
          <p:nvPr/>
        </p:nvSpPr>
        <p:spPr>
          <a:xfrm>
            <a:off x="0" y="0"/>
            <a:ext cx="12192000" cy="6858000"/>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0" y="0"/>
            <a:ext cx="12191365" cy="384175"/>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矩形 11"/>
          <p:cNvSpPr/>
          <p:nvPr/>
        </p:nvSpPr>
        <p:spPr>
          <a:xfrm>
            <a:off x="635" y="6752590"/>
            <a:ext cx="12191365" cy="105410"/>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4" name="文本框 13"/>
          <p:cNvSpPr txBox="1"/>
          <p:nvPr/>
        </p:nvSpPr>
        <p:spPr>
          <a:xfrm>
            <a:off x="5017770" y="990600"/>
            <a:ext cx="2567305" cy="652780"/>
          </a:xfrm>
          <a:prstGeom prst="rect">
            <a:avLst/>
          </a:prstGeom>
          <a:noFill/>
        </p:spPr>
        <p:txBody>
          <a:bodyPr wrap="square" rtlCol="0">
            <a:noAutofit/>
          </a:bodyPr>
          <a:p>
            <a:r>
              <a:rPr lang="zh-CN" altLang="en-US" sz="3600" b="1" spc="500" dirty="0" smtClean="0">
                <a:solidFill>
                  <a:schemeClr val="bg1"/>
                </a:solidFill>
                <a:uFillTx/>
                <a:latin typeface="微软雅黑 Light" panose="020B0502040204020203" charset="-122"/>
                <a:ea typeface="微软雅黑 Light" panose="020B0502040204020203" charset="-122"/>
                <a:sym typeface="+mn-ea"/>
              </a:rPr>
              <a:t>保障措施</a:t>
            </a:r>
            <a:endParaRPr lang="zh-CN" altLang="en-US" sz="3600" b="1" spc="500" dirty="0" smtClean="0">
              <a:solidFill>
                <a:schemeClr val="bg1"/>
              </a:solidFill>
              <a:uFillTx/>
              <a:latin typeface="微软雅黑 Light" panose="020B0502040204020203" charset="-122"/>
              <a:ea typeface="微软雅黑 Light" panose="020B0502040204020203" charset="-122"/>
              <a:sym typeface="+mn-ea"/>
            </a:endParaRPr>
          </a:p>
        </p:txBody>
      </p:sp>
      <p:sp>
        <p:nvSpPr>
          <p:cNvPr id="3" name="燕尾形 2"/>
          <p:cNvSpPr/>
          <p:nvPr>
            <p:custDataLst>
              <p:tags r:id="rId1"/>
            </p:custDataLst>
          </p:nvPr>
        </p:nvSpPr>
        <p:spPr>
          <a:xfrm>
            <a:off x="2121535" y="2442210"/>
            <a:ext cx="1363345" cy="819785"/>
          </a:xfrm>
          <a:prstGeom prst="chevron">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4" name="文本框 3"/>
          <p:cNvSpPr txBox="1"/>
          <p:nvPr>
            <p:custDataLst>
              <p:tags r:id="rId2"/>
            </p:custDataLst>
          </p:nvPr>
        </p:nvSpPr>
        <p:spPr>
          <a:xfrm>
            <a:off x="3877310" y="2576195"/>
            <a:ext cx="5370830" cy="688975"/>
          </a:xfrm>
          <a:prstGeom prst="rect">
            <a:avLst/>
          </a:prstGeom>
          <a:noFill/>
        </p:spPr>
        <p:txBody>
          <a:bodyPr wrap="square" rtlCol="0">
            <a:noAutofit/>
          </a:bodyPr>
          <a:p>
            <a:r>
              <a:rPr lang="zh-CN" altLang="en-US" sz="2800" b="1" dirty="0" smtClean="0">
                <a:latin typeface="微软雅黑 Light" panose="020B0502040204020203" charset="-122"/>
                <a:ea typeface="微软雅黑 Light" panose="020B0502040204020203" charset="-122"/>
                <a:sym typeface="+mn-ea"/>
              </a:rPr>
              <a:t>一、</a:t>
            </a:r>
            <a:r>
              <a:rPr lang="zh-CN" sz="2800" b="1" dirty="0" smtClean="0">
                <a:latin typeface="微软雅黑 Light" panose="020B0502040204020203" charset="-122"/>
                <a:ea typeface="微软雅黑 Light" panose="020B0502040204020203" charset="-122"/>
                <a:sym typeface="+mn-ea"/>
              </a:rPr>
              <a:t>提高政治站位</a:t>
            </a:r>
            <a:endParaRPr lang="zh-CN" sz="2800" b="1" dirty="0" smtClean="0">
              <a:latin typeface="微软雅黑 Light" panose="020B0502040204020203" charset="-122"/>
              <a:ea typeface="微软雅黑 Light" panose="020B0502040204020203" charset="-122"/>
              <a:sym typeface="+mn-ea"/>
            </a:endParaRPr>
          </a:p>
        </p:txBody>
      </p:sp>
      <p:sp>
        <p:nvSpPr>
          <p:cNvPr id="6" name="燕尾形 5"/>
          <p:cNvSpPr/>
          <p:nvPr>
            <p:custDataLst>
              <p:tags r:id="rId3"/>
            </p:custDataLst>
          </p:nvPr>
        </p:nvSpPr>
        <p:spPr>
          <a:xfrm>
            <a:off x="2121535" y="3875405"/>
            <a:ext cx="1363345" cy="819785"/>
          </a:xfrm>
          <a:prstGeom prst="chevron">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7" name="燕尾形 6"/>
          <p:cNvSpPr/>
          <p:nvPr>
            <p:custDataLst>
              <p:tags r:id="rId4"/>
            </p:custDataLst>
          </p:nvPr>
        </p:nvSpPr>
        <p:spPr>
          <a:xfrm>
            <a:off x="2121535" y="5320030"/>
            <a:ext cx="1363345" cy="819785"/>
          </a:xfrm>
          <a:prstGeom prst="chevron">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8" name="文本框 7"/>
          <p:cNvSpPr txBox="1"/>
          <p:nvPr>
            <p:custDataLst>
              <p:tags r:id="rId5"/>
            </p:custDataLst>
          </p:nvPr>
        </p:nvSpPr>
        <p:spPr>
          <a:xfrm>
            <a:off x="3877310" y="4036060"/>
            <a:ext cx="5996305" cy="685800"/>
          </a:xfrm>
          <a:prstGeom prst="rect">
            <a:avLst/>
          </a:prstGeom>
          <a:noFill/>
        </p:spPr>
        <p:txBody>
          <a:bodyPr wrap="square" rtlCol="0">
            <a:noAutofit/>
          </a:bodyPr>
          <a:p>
            <a:r>
              <a:rPr lang="zh-CN" altLang="en-US" sz="2800" b="1" dirty="0" smtClean="0">
                <a:latin typeface="微软雅黑 Light" panose="020B0502040204020203" charset="-122"/>
                <a:ea typeface="微软雅黑 Light" panose="020B0502040204020203" charset="-122"/>
                <a:sym typeface="+mn-ea"/>
              </a:rPr>
              <a:t>二、加强宣传引导</a:t>
            </a:r>
            <a:r>
              <a:rPr lang="en-US" altLang="zh-CN" sz="2800" b="1" dirty="0" smtClean="0">
                <a:latin typeface="微软雅黑 Light" panose="020B0502040204020203" charset="-122"/>
                <a:ea typeface="微软雅黑 Light" panose="020B0502040204020203" charset="-122"/>
                <a:sym typeface="+mn-ea"/>
              </a:rPr>
              <a:t> </a:t>
            </a:r>
            <a:endParaRPr lang="en-US" altLang="zh-CN" sz="2800" b="1" dirty="0" smtClean="0">
              <a:latin typeface="微软雅黑 Light" panose="020B0502040204020203" charset="-122"/>
              <a:ea typeface="微软雅黑 Light" panose="020B0502040204020203" charset="-122"/>
              <a:sym typeface="+mn-ea"/>
            </a:endParaRPr>
          </a:p>
        </p:txBody>
      </p:sp>
      <p:sp>
        <p:nvSpPr>
          <p:cNvPr id="9" name="文本框 8"/>
          <p:cNvSpPr txBox="1"/>
          <p:nvPr>
            <p:custDataLst>
              <p:tags r:id="rId6"/>
            </p:custDataLst>
          </p:nvPr>
        </p:nvSpPr>
        <p:spPr>
          <a:xfrm>
            <a:off x="3877310" y="5320030"/>
            <a:ext cx="6845935" cy="685800"/>
          </a:xfrm>
          <a:prstGeom prst="rect">
            <a:avLst/>
          </a:prstGeom>
          <a:noFill/>
        </p:spPr>
        <p:txBody>
          <a:bodyPr wrap="square" rtlCol="0">
            <a:noAutofit/>
          </a:bodyPr>
          <a:p>
            <a:r>
              <a:rPr lang="zh-CN" altLang="en-US" sz="2800" b="1" dirty="0" smtClean="0">
                <a:latin typeface="微软雅黑 Light" panose="020B0502040204020203" charset="-122"/>
                <a:ea typeface="微软雅黑 Light" panose="020B0502040204020203" charset="-122"/>
                <a:sym typeface="+mn-ea"/>
              </a:rPr>
              <a:t>三、严格监督考核</a:t>
            </a:r>
            <a:endParaRPr lang="zh-CN" altLang="en-US" sz="2800" b="1" dirty="0" smtClean="0">
              <a:latin typeface="微软雅黑 Light" panose="020B0502040204020203" charset="-122"/>
              <a:ea typeface="微软雅黑 Light" panose="020B0502040204020203" charset="-122"/>
              <a:sym typeface="+mn-ea"/>
            </a:endParaRPr>
          </a:p>
        </p:txBody>
      </p:sp>
    </p:spTree>
  </p:cSld>
  <p:clrMapOvr>
    <a:masterClrMapping/>
  </p:clrMapOvr>
  <p:transition spd="slow">
    <p:wipe/>
  </p:transition>
  <p:timing>
    <p:tnLst>
      <p:par>
        <p:cTn id="1" dur="indefinite" restart="never" nodeType="tmRoot"/>
      </p:par>
    </p:tnLst>
  </p:timing>
</p:sld>
</file>

<file path=ppt/tags/tag1.xml><?xml version="1.0" encoding="utf-8"?>
<p:tagLst xmlns:p="http://schemas.openxmlformats.org/presentationml/2006/main">
  <p:tag name="KSO_WM_DIAGRAM_VIRTUALLY_FRAME" val="{&quot;height&quot;:266.15,&quot;left&quot;:73.7,&quot;top&quot;:186.2,&quot;width&quot;:574.75}"/>
</p:tagLst>
</file>

<file path=ppt/tags/tag10.xml><?xml version="1.0" encoding="utf-8"?>
<p:tagLst xmlns:p="http://schemas.openxmlformats.org/presentationml/2006/main">
  <p:tag name="KSO_WM_DIAGRAM_VIRTUALLY_FRAME" val="{&quot;height&quot;:266.15,&quot;left&quot;:73.7,&quot;top&quot;:186.2,&quot;width&quot;:574.75}"/>
</p:tagLst>
</file>

<file path=ppt/tags/tag11.xml><?xml version="1.0" encoding="utf-8"?>
<p:tagLst xmlns:p="http://schemas.openxmlformats.org/presentationml/2006/main">
  <p:tag name="KSO_WM_DIAGRAM_VIRTUALLY_FRAME" val="{&quot;height&quot;:266.15,&quot;left&quot;:73.7,&quot;top&quot;:186.2,&quot;width&quot;:574.75}"/>
</p:tagLst>
</file>

<file path=ppt/tags/tag12.xml><?xml version="1.0" encoding="utf-8"?>
<p:tagLst xmlns:p="http://schemas.openxmlformats.org/presentationml/2006/main">
  <p:tag name="KSO_WM_DIAGRAM_VIRTUALLY_FRAME" val="{&quot;height&quot;:266.15,&quot;left&quot;:73.7,&quot;top&quot;:186.2,&quot;width&quot;:574.75}"/>
</p:tagLst>
</file>

<file path=ppt/tags/tag13.xml><?xml version="1.0" encoding="utf-8"?>
<p:tagLst xmlns:p="http://schemas.openxmlformats.org/presentationml/2006/main">
  <p:tag name="KSO_WM_DIAGRAM_VIRTUALLY_FRAME" val="{&quot;height&quot;:266.15,&quot;left&quot;:73.7,&quot;top&quot;:186.2,&quot;width&quot;:690.8}"/>
</p:tagLst>
</file>

<file path=ppt/tags/tag14.xml><?xml version="1.0" encoding="utf-8"?>
<p:tagLst xmlns:p="http://schemas.openxmlformats.org/presentationml/2006/main">
  <p:tag name="KSO_WM_DIAGRAM_VIRTUALLY_FRAME" val="{&quot;height&quot;:266.15,&quot;left&quot;:73.7,&quot;top&quot;:186.2,&quot;width&quot;:690.8}"/>
</p:tagLst>
</file>

<file path=ppt/tags/tag15.xml><?xml version="1.0" encoding="utf-8"?>
<p:tagLst xmlns:p="http://schemas.openxmlformats.org/presentationml/2006/main">
  <p:tag name="KSO_WM_DIAGRAM_VIRTUALLY_FRAME" val="{&quot;height&quot;:266.15,&quot;left&quot;:73.7,&quot;top&quot;:186.2,&quot;width&quot;:690.8}"/>
</p:tagLst>
</file>

<file path=ppt/tags/tag16.xml><?xml version="1.0" encoding="utf-8"?>
<p:tagLst xmlns:p="http://schemas.openxmlformats.org/presentationml/2006/main">
  <p:tag name="KSO_WM_DIAGRAM_VIRTUALLY_FRAME" val="{&quot;height&quot;:266.15,&quot;left&quot;:73.7,&quot;top&quot;:186.2,&quot;width&quot;:574.75}"/>
</p:tagLst>
</file>

<file path=ppt/tags/tag17.xml><?xml version="1.0" encoding="utf-8"?>
<p:tagLst xmlns:p="http://schemas.openxmlformats.org/presentationml/2006/main">
  <p:tag name="KSO_WM_DIAGRAM_VIRTUALLY_FRAME" val="{&quot;height&quot;:266.15,&quot;left&quot;:73.7,&quot;top&quot;:186.2,&quot;width&quot;:690.8}"/>
</p:tagLst>
</file>

<file path=ppt/tags/tag18.xml><?xml version="1.0" encoding="utf-8"?>
<p:tagLst xmlns:p="http://schemas.openxmlformats.org/presentationml/2006/main">
  <p:tag name="KSO_WM_DIAGRAM_VIRTUALLY_FRAME" val="{&quot;height&quot;:266.15,&quot;left&quot;:73.7,&quot;top&quot;:186.2,&quot;width&quot;:690.8}"/>
</p:tagLst>
</file>

<file path=ppt/tags/tag19.xml><?xml version="1.0" encoding="utf-8"?>
<p:tagLst xmlns:p="http://schemas.openxmlformats.org/presentationml/2006/main">
  <p:tag name="KSO_WM_DIAGRAM_VIRTUALLY_FRAME" val="{&quot;height&quot;:296.35,&quot;left&quot;:110.4,&quot;top&quot;:187.1,&quot;width&quot;:733.95}"/>
</p:tagLst>
</file>

<file path=ppt/tags/tag2.xml><?xml version="1.0" encoding="utf-8"?>
<p:tagLst xmlns:p="http://schemas.openxmlformats.org/presentationml/2006/main">
  <p:tag name="KSO_WM_DIAGRAM_VIRTUALLY_FRAME" val="{&quot;height&quot;:266.15,&quot;left&quot;:73.7,&quot;top&quot;:186.2,&quot;width&quot;:574.75}"/>
</p:tagLst>
</file>

<file path=ppt/tags/tag20.xml><?xml version="1.0" encoding="utf-8"?>
<p:tagLst xmlns:p="http://schemas.openxmlformats.org/presentationml/2006/main">
  <p:tag name="KSO_WM_DIAGRAM_VIRTUALLY_FRAME" val="{&quot;height&quot;:296.35,&quot;left&quot;:110.4,&quot;top&quot;:187.1,&quot;width&quot;:733.95}"/>
</p:tagLst>
</file>

<file path=ppt/tags/tag21.xml><?xml version="1.0" encoding="utf-8"?>
<p:tagLst xmlns:p="http://schemas.openxmlformats.org/presentationml/2006/main">
  <p:tag name="KSO_WM_DIAGRAM_VIRTUALLY_FRAME" val="{&quot;height&quot;:296.35,&quot;left&quot;:110.4,&quot;top&quot;:187.1,&quot;width&quot;:733.95}"/>
</p:tagLst>
</file>

<file path=ppt/tags/tag22.xml><?xml version="1.0" encoding="utf-8"?>
<p:tagLst xmlns:p="http://schemas.openxmlformats.org/presentationml/2006/main">
  <p:tag name="KSO_WM_DIAGRAM_VIRTUALLY_FRAME" val="{&quot;height&quot;:296.35,&quot;left&quot;:110.4,&quot;top&quot;:187.1,&quot;width&quot;:733.95}"/>
</p:tagLst>
</file>

<file path=ppt/tags/tag23.xml><?xml version="1.0" encoding="utf-8"?>
<p:tagLst xmlns:p="http://schemas.openxmlformats.org/presentationml/2006/main">
  <p:tag name="KSO_WM_DIAGRAM_VIRTUALLY_FRAME" val="{&quot;height&quot;:296.35,&quot;left&quot;:110.4,&quot;top&quot;:187.1,&quot;width&quot;:733.95}"/>
</p:tagLst>
</file>

<file path=ppt/tags/tag24.xml><?xml version="1.0" encoding="utf-8"?>
<p:tagLst xmlns:p="http://schemas.openxmlformats.org/presentationml/2006/main">
  <p:tag name="KSO_WM_DIAGRAM_VIRTUALLY_FRAME" val="{&quot;height&quot;:296.35,&quot;left&quot;:110.4,&quot;top&quot;:187.1,&quot;width&quot;:733.95}"/>
</p:tagLst>
</file>

<file path=ppt/tags/tag25.xml><?xml version="1.0" encoding="utf-8"?>
<p:tagLst xmlns:p="http://schemas.openxmlformats.org/presentationml/2006/main">
  <p:tag name="commondata" val="eyJjb3VudCI6NywiaGRpZCI6ImRiZGU4MDlkZTZlNTk1MDhjOTM5ZDM4NDIyNzdhZDdkIiwidXNlckNvdW50Ijo3fQ=="/>
</p:tagLst>
</file>

<file path=ppt/tags/tag3.xml><?xml version="1.0" encoding="utf-8"?>
<p:tagLst xmlns:p="http://schemas.openxmlformats.org/presentationml/2006/main">
  <p:tag name="KSO_WM_DIAGRAM_VIRTUALLY_FRAME" val="{&quot;height&quot;:266.15,&quot;left&quot;:73.7,&quot;top&quot;:186.2,&quot;width&quot;:574.75}"/>
</p:tagLst>
</file>

<file path=ppt/tags/tag4.xml><?xml version="1.0" encoding="utf-8"?>
<p:tagLst xmlns:p="http://schemas.openxmlformats.org/presentationml/2006/main">
  <p:tag name="KSO_WM_DIAGRAM_VIRTUALLY_FRAME" val="{&quot;height&quot;:266.15,&quot;left&quot;:73.7,&quot;top&quot;:186.2,&quot;width&quot;:574.75}"/>
</p:tagLst>
</file>

<file path=ppt/tags/tag5.xml><?xml version="1.0" encoding="utf-8"?>
<p:tagLst xmlns:p="http://schemas.openxmlformats.org/presentationml/2006/main">
  <p:tag name="KSO_WM_DIAGRAM_VIRTUALLY_FRAME" val="{&quot;height&quot;:266.15,&quot;left&quot;:73.7,&quot;top&quot;:186.2,&quot;width&quot;:574.75}"/>
</p:tagLst>
</file>

<file path=ppt/tags/tag6.xml><?xml version="1.0" encoding="utf-8"?>
<p:tagLst xmlns:p="http://schemas.openxmlformats.org/presentationml/2006/main">
  <p:tag name="KSO_WM_DIAGRAM_VIRTUALLY_FRAME" val="{&quot;height&quot;:266.15,&quot;left&quot;:73.7,&quot;top&quot;:186.2,&quot;width&quot;:574.75}"/>
</p:tagLst>
</file>

<file path=ppt/tags/tag7.xml><?xml version="1.0" encoding="utf-8"?>
<p:tagLst xmlns:p="http://schemas.openxmlformats.org/presentationml/2006/main">
  <p:tag name="KSO_WM_DIAGRAM_VIRTUALLY_FRAME" val="{&quot;height&quot;:266.15,&quot;left&quot;:73.7,&quot;top&quot;:186.2,&quot;width&quot;:574.75}"/>
</p:tagLst>
</file>

<file path=ppt/tags/tag8.xml><?xml version="1.0" encoding="utf-8"?>
<p:tagLst xmlns:p="http://schemas.openxmlformats.org/presentationml/2006/main">
  <p:tag name="KSO_WM_DIAGRAM_VIRTUALLY_FRAME" val="{&quot;height&quot;:266.15,&quot;left&quot;:73.7,&quot;top&quot;:186.2,&quot;width&quot;:574.75}"/>
</p:tagLst>
</file>

<file path=ppt/tags/tag9.xml><?xml version="1.0" encoding="utf-8"?>
<p:tagLst xmlns:p="http://schemas.openxmlformats.org/presentationml/2006/main">
  <p:tag name="KSO_WM_DIAGRAM_VIRTUALLY_FRAME" val="{&quot;height&quot;:266.15,&quot;left&quot;:73.7,&quot;top&quot;:186.2,&quot;width&quot;:574.75}"/>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926</Words>
  <Application>WPS 演示</Application>
  <PresentationFormat>宽屏</PresentationFormat>
  <Paragraphs>56</Paragraphs>
  <Slides>6</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6</vt:i4>
      </vt:variant>
    </vt:vector>
  </HeadingPairs>
  <TitlesOfParts>
    <vt:vector size="20" baseType="lpstr">
      <vt:lpstr>Arial</vt:lpstr>
      <vt:lpstr>宋体</vt:lpstr>
      <vt:lpstr>Wingdings</vt:lpstr>
      <vt:lpstr>+中文正文</vt:lpstr>
      <vt:lpstr>Segoe Print</vt:lpstr>
      <vt:lpstr>汉仪君黑-45简</vt:lpstr>
      <vt:lpstr>黑体</vt:lpstr>
      <vt:lpstr>微软雅黑 Light</vt:lpstr>
      <vt:lpstr>楷体</vt:lpstr>
      <vt:lpstr>Calibri</vt:lpstr>
      <vt:lpstr>微软雅黑</vt:lpstr>
      <vt:lpstr>Arial Unicode MS</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180</cp:revision>
  <dcterms:created xsi:type="dcterms:W3CDTF">2024-06-05T04:05:00Z</dcterms:created>
  <dcterms:modified xsi:type="dcterms:W3CDTF">2024-09-13T09:06:51Z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2052-12.1.0.18240</vt:lpwstr>
  </property>
  <property fmtid="{D5CDD505-2E9C-101B-9397-08002B2CF9AE}" pid="3" name="KSOTemplateUUID">
    <vt:lpwstr>v1.0_mb_nX3krR169JRx9Phr9uLBbg==</vt:lpwstr>
  </property>
  <property fmtid="{D5CDD505-2E9C-101B-9397-08002B2CF9AE}" pid="4" name="ICV">
    <vt:lpwstr>E1671D70509C434EBC56A01CE958A9CF</vt:lpwstr>
  </property>
</Properties>
</file>