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3"/>
    <p:sldId id="259" r:id="rId4"/>
    <p:sldId id="290" r:id="rId5"/>
    <p:sldId id="291" r:id="rId6"/>
    <p:sldId id="293" r:id="rId7"/>
    <p:sldId id="278" r:id="rId8"/>
  </p:sldIdLst>
  <p:sldSz cx="12192000" cy="6858000"/>
  <p:notesSz cx="6858000" cy="9144000"/>
  <p:embeddedFontLst>
    <p:embeddedFont>
      <p:font typeface="微软雅黑 Light" panose="020B0502040204020203" charset="-122"/>
      <p:regular r:id="rId12"/>
    </p:embeddedFont>
    <p:embeddedFont>
      <p:font typeface="Calibri" panose="020F0502020204030204" charset="0"/>
      <p:regular r:id="rId13"/>
      <p:bold r:id="rId14"/>
      <p:italic r:id="rId15"/>
      <p:boldItalic r:id="rId16"/>
    </p:embeddedFont>
    <p:embeddedFont>
      <p:font typeface="Calibri Light" panose="020F0302020204030204" charset="0"/>
      <p:regular r:id="rId17"/>
      <p:italic r:id="rId18"/>
    </p:embeddedFont>
  </p:embeddedFontLst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4.xml"/><Relationship Id="rId18" Type="http://schemas.openxmlformats.org/officeDocument/2006/relationships/font" Target="fonts/font7.fntdata"/><Relationship Id="rId17" Type="http://schemas.openxmlformats.org/officeDocument/2006/relationships/font" Target="fonts/font6.fntdata"/><Relationship Id="rId16" Type="http://schemas.openxmlformats.org/officeDocument/2006/relationships/font" Target="fonts/font5.fntdata"/><Relationship Id="rId15" Type="http://schemas.openxmlformats.org/officeDocument/2006/relationships/font" Target="fonts/font4.fntdata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04F47-18A9-4B62-B892-46A76481C8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14FFA-3FDD-44C1-833D-188EFB91143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980645" y="4376057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10736" y="412284"/>
            <a:ext cx="11849878" cy="64474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1840" y="1845310"/>
            <a:ext cx="10781665" cy="2096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sz="4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长治市屯留区</a:t>
            </a:r>
            <a:endParaRPr sz="4000" b="1" spc="130" dirty="0">
              <a:solidFill>
                <a:schemeClr val="accent1">
                  <a:lumMod val="50000"/>
                </a:schemeClr>
              </a:solidFill>
              <a:uFillTx/>
              <a:latin typeface="+mn-ea"/>
              <a:cs typeface="+mn-ea"/>
            </a:endParaRPr>
          </a:p>
          <a:p>
            <a:pPr algn="ctr"/>
            <a:r>
              <a:rPr sz="4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营商环境领域“啄木鸟”专项行动方案</a:t>
            </a:r>
            <a:endParaRPr lang="zh-CN" altLang="en-US" sz="4000" b="1" dirty="0" smtClean="0">
              <a:solidFill>
                <a:schemeClr val="accent1">
                  <a:lumMod val="50000"/>
                </a:schemeClr>
              </a:solidFill>
              <a:uFillTx/>
              <a:latin typeface="汉仪君黑-45简" panose="020B0604020202020204" pitchFamily="34" charset="-122"/>
              <a:ea typeface="汉仪君黑-45简" panose="020B0604020202020204" pitchFamily="34" charset="-122"/>
              <a:cs typeface="微软雅黑" panose="020B050302020402020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005455" y="3855085"/>
            <a:ext cx="6059805" cy="8451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政</a:t>
            </a:r>
            <a:r>
              <a:rPr lang="en-US" altLang="zh-CN" sz="4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策</a:t>
            </a:r>
            <a:r>
              <a:rPr lang="en-US" altLang="zh-CN" sz="4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解</a:t>
            </a:r>
            <a:r>
              <a:rPr lang="en-US" altLang="zh-CN" sz="4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读</a:t>
            </a:r>
            <a:endParaRPr lang="zh-CN" altLang="en-US" sz="4800" b="1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80645" y="4376057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72331" y="205274"/>
            <a:ext cx="11849878" cy="64474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02433" y="2887825"/>
            <a:ext cx="821094" cy="1119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242479" y="768195"/>
            <a:ext cx="5952930" cy="998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3950970" y="876300"/>
            <a:ext cx="4291330" cy="728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出台背景及意义</a:t>
            </a:r>
            <a:endParaRPr lang="zh-CN" altLang="en-US" sz="3600" b="1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00430" y="2335530"/>
            <a:ext cx="10359390" cy="35998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0" algn="just" fontAlgn="auto">
              <a:lnSpc>
                <a:spcPts val="4000"/>
              </a:lnSpc>
            </a:pPr>
            <a:r>
              <a:rPr lang="en-US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    </a:t>
            </a:r>
            <a:r>
              <a:rPr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为深入贯彻落实山西省优化营商环境促进经营主体发展工作专班《关于印发&lt;营商环境领域“啄木鸟”工作机制（试行）&gt;的通知》和长治市人民政府办公室《关于印发&lt;长治市2024年营商环境领域“啄木鸟”专项行动方案&gt;的通知》精神，主动发现并有效解决营商环境领域有关问题，进一步提升我区招商引资吸引力和企业群众满意度获得感，结合我区实际，制定</a:t>
            </a:r>
            <a:r>
              <a:rPr 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《</a:t>
            </a:r>
            <a:r>
              <a:rPr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长治市屯留区2024年营商环境领域“啄木鸟”专项行动方案</a:t>
            </a:r>
            <a:r>
              <a:rPr 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》</a:t>
            </a:r>
            <a:r>
              <a:rPr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。</a:t>
            </a:r>
            <a:endParaRPr sz="2000" b="1" spc="130" dirty="0">
              <a:solidFill>
                <a:schemeClr val="accent1">
                  <a:lumMod val="50000"/>
                </a:schemeClr>
              </a:solidFill>
              <a:uFillTx/>
              <a:latin typeface="+mn-ea"/>
              <a:cs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80645" y="4376057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72331" y="205274"/>
            <a:ext cx="11849878" cy="64474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02433" y="2887825"/>
            <a:ext cx="821094" cy="1119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242479" y="768195"/>
            <a:ext cx="5952930" cy="998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3950970" y="876300"/>
            <a:ext cx="4291330" cy="728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总体要求</a:t>
            </a:r>
            <a:endParaRPr lang="zh-CN" altLang="en-US" sz="3600" b="1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153160" y="2150110"/>
            <a:ext cx="9885680" cy="35998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0" algn="just" fontAlgn="auto">
              <a:lnSpc>
                <a:spcPts val="4000"/>
              </a:lnSpc>
            </a:pPr>
            <a:r>
              <a:rPr lang="en-US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    以习近平新时代中国特色社会主义思想为指导，全面贯彻落实党的二十大精神，深入贯彻落实习近平总书记关于优化营商环境的重要论述，按照市场化、法治化、国际化创优思路，通过开展营商环境领域“啄木鸟”专项行动，多维度、多角度、多层次纵横联动主动发现营商环境领域存在的突出问题，健全完善问题反馈处理机制，形成“主动发现—分析研判—处置解决—成效评估”的工作闭环，推动全区营商环境持续优化提升。 </a:t>
            </a:r>
            <a:endParaRPr sz="2000" b="1" spc="130" dirty="0">
              <a:solidFill>
                <a:schemeClr val="accent1">
                  <a:lumMod val="50000"/>
                </a:schemeClr>
              </a:solidFill>
              <a:uFillTx/>
              <a:latin typeface="+mn-ea"/>
              <a:cs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80645" y="4376057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71061" y="205274"/>
            <a:ext cx="11849878" cy="64474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02433" y="2887825"/>
            <a:ext cx="821094" cy="1119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35309" y="1373992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894373" y="1604789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6717665" y="1428750"/>
            <a:ext cx="1091565" cy="8947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544965" y="1621934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2209540" y="1727893"/>
            <a:ext cx="181038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政策落实领域</a:t>
            </a:r>
            <a:endParaRPr lang="zh-CN" altLang="en-US" sz="2000" b="1" dirty="0" smtClean="0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828094" y="4982717"/>
            <a:ext cx="821094" cy="1119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060970" y="3077724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6743312" y="3056134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7545226" y="3292011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   要素保障领域</a:t>
            </a:r>
            <a:endParaRPr lang="en-US" altLang="zh-CN" sz="20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835265" y="1736090"/>
            <a:ext cx="2623185" cy="3784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法治建设领域</a:t>
            </a:r>
            <a:endParaRPr lang="zh-CN" altLang="en-US" sz="2000" b="1" dirty="0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670040" y="4060190"/>
            <a:ext cx="4532630" cy="5289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/>
            <a:r>
              <a:rPr lang="en-US" altLang="zh-CN" sz="14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重点提升全要素供给能力，推动要素跟着项目走，为优质项目开辟“绿色通道”。</a:t>
            </a:r>
            <a:endParaRPr lang="en-US" altLang="zh-CN" sz="1400" b="1" spc="130" dirty="0">
              <a:solidFill>
                <a:schemeClr val="accent1">
                  <a:lumMod val="50000"/>
                </a:schemeClr>
              </a:solidFill>
              <a:uFillTx/>
              <a:latin typeface="+mn-ea"/>
              <a:cs typeface="+mn-ea"/>
            </a:endParaRPr>
          </a:p>
          <a:p>
            <a:pPr algn="l"/>
            <a:endParaRPr lang="zh-CN" altLang="en-US" sz="14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</a:endParaRPr>
          </a:p>
          <a:p>
            <a:pPr algn="l"/>
            <a:endParaRPr lang="zh-CN" altLang="en-US" sz="1400" spc="130" dirty="0">
              <a:solidFill>
                <a:schemeClr val="tx1">
                  <a:lumMod val="50000"/>
                  <a:lumOff val="50000"/>
                </a:schemeClr>
              </a:solidFill>
              <a:latin typeface="汉仪君黑-45简" panose="020B0604020202020204" pitchFamily="34" charset="-122"/>
              <a:ea typeface="汉仪君黑-45简" panose="020B0604020202020204" pitchFamily="34" charset="-122"/>
            </a:endParaRP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3122295" y="374015"/>
            <a:ext cx="6151880" cy="7823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>
            <p:custDataLst>
              <p:tags r:id="rId2"/>
            </p:custDataLst>
          </p:nvPr>
        </p:nvSpPr>
        <p:spPr>
          <a:xfrm>
            <a:off x="993140" y="4114165"/>
            <a:ext cx="4506595" cy="594360"/>
          </a:xfrm>
          <a:prstGeom prst="rect">
            <a:avLst/>
          </a:prstGeom>
        </p:spPr>
        <p:txBody>
          <a:bodyPr wrap="square">
            <a:noAutofit/>
          </a:bodyPr>
          <a:p>
            <a:pPr algn="l"/>
            <a:r>
              <a:rPr lang="en-US" altLang="zh-CN" sz="14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重点推动政务服务效能提升，打造高 效政务服务环境。</a:t>
            </a:r>
            <a:endParaRPr lang="zh-CN" altLang="en-US" sz="1400" spc="130" dirty="0">
              <a:solidFill>
                <a:schemeClr val="tx1">
                  <a:lumMod val="50000"/>
                  <a:lumOff val="50000"/>
                </a:schemeClr>
              </a:solidFill>
              <a:latin typeface="汉仪君黑-45简" panose="020B0604020202020204" pitchFamily="34" charset="-122"/>
              <a:ea typeface="汉仪君黑-45简" panose="020B0604020202020204" pitchFamily="34" charset="-122"/>
            </a:endParaRPr>
          </a:p>
        </p:txBody>
      </p:sp>
      <p:sp>
        <p:nvSpPr>
          <p:cNvPr id="14" name="矩形 13"/>
          <p:cNvSpPr/>
          <p:nvPr>
            <p:custDataLst>
              <p:tags r:id="rId3"/>
            </p:custDataLst>
          </p:nvPr>
        </p:nvSpPr>
        <p:spPr>
          <a:xfrm>
            <a:off x="6628818" y="2447661"/>
            <a:ext cx="450668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重点强化法治政府建设，规范行政执法行为，打造法治化营商环境，平等保护各类经营主体合法权益。</a:t>
            </a:r>
            <a:endParaRPr lang="zh-CN" altLang="en-US" sz="1400" spc="130" dirty="0">
              <a:solidFill>
                <a:schemeClr val="tx1">
                  <a:lumMod val="50000"/>
                  <a:lumOff val="50000"/>
                </a:schemeClr>
              </a:solidFill>
              <a:latin typeface="汉仪君黑-45简" panose="020B0604020202020204" pitchFamily="34" charset="-122"/>
              <a:ea typeface="汉仪君黑-45简" panose="020B0604020202020204" pitchFamily="34" charset="-122"/>
            </a:endParaRPr>
          </a:p>
        </p:txBody>
      </p:sp>
      <p:sp>
        <p:nvSpPr>
          <p:cNvPr id="15" name="矩形 14"/>
          <p:cNvSpPr/>
          <p:nvPr>
            <p:custDataLst>
              <p:tags r:id="rId4"/>
            </p:custDataLst>
          </p:nvPr>
        </p:nvSpPr>
        <p:spPr>
          <a:xfrm>
            <a:off x="958903" y="2441311"/>
            <a:ext cx="450668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14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重点加大惠企政策执行力度，推动惠 企政策和工作要求兑现落地，扩大惠企成 果覆盖范围。</a:t>
            </a:r>
            <a:endParaRPr lang="en-US" altLang="zh-CN" sz="14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1894373" y="3320559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>
            <p:custDataLst>
              <p:tags r:id="rId6"/>
            </p:custDataLst>
          </p:nvPr>
        </p:nvSpPr>
        <p:spPr>
          <a:xfrm>
            <a:off x="2209801" y="3431625"/>
            <a:ext cx="181038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政务服务领域</a:t>
            </a:r>
            <a:endParaRPr lang="zh-CN" altLang="en-US" sz="2400" dirty="0">
              <a:latin typeface="汉仪君黑-45简" panose="020B0604020202020204" pitchFamily="34" charset="-122"/>
              <a:ea typeface="汉仪君黑-45简" panose="020B0604020202020204" pitchFamily="34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7"/>
            </p:custDataLst>
          </p:nvPr>
        </p:nvSpPr>
        <p:spPr>
          <a:xfrm>
            <a:off x="2251710" y="468630"/>
            <a:ext cx="7929880" cy="601980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六大领域重点任务</a:t>
            </a:r>
            <a:endParaRPr lang="zh-CN" altLang="en-US" sz="3600" b="1" spc="130" dirty="0" smtClean="0">
              <a:solidFill>
                <a:schemeClr val="bg1"/>
              </a:solidFill>
              <a:uFillTx/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60970" y="4621409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>
            <p:custDataLst>
              <p:tags r:id="rId8"/>
            </p:custDataLst>
          </p:nvPr>
        </p:nvSpPr>
        <p:spPr>
          <a:xfrm>
            <a:off x="1893570" y="4867910"/>
            <a:ext cx="3456305" cy="6267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  市场监管领域</a:t>
            </a:r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17912" y="4604899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517286" y="4839506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  文化包容领域</a:t>
            </a:r>
            <a:endParaRPr lang="en-US" altLang="zh-CN" sz="20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79170" y="5654040"/>
            <a:ext cx="4266565" cy="6718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14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重点打破各类隐形壁垒，打造开放有活力的市场环境。</a:t>
            </a:r>
            <a:endParaRPr lang="en-US" altLang="zh-CN" sz="1400" b="1" spc="130" dirty="0">
              <a:solidFill>
                <a:schemeClr val="accent1">
                  <a:lumMod val="50000"/>
                </a:schemeClr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631940" y="5573395"/>
            <a:ext cx="4506595" cy="6718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/>
            <a:r>
              <a:rPr lang="en-US" altLang="zh-CN" sz="14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重点营造重商、亲商、安商的浓厚氛围，弘扬企业家精神，为各类经营主体提供创新创业最优生态。</a:t>
            </a:r>
            <a:endParaRPr lang="en-US" altLang="zh-CN" sz="1400" b="1" spc="130" dirty="0">
              <a:solidFill>
                <a:schemeClr val="accent1">
                  <a:lumMod val="50000"/>
                </a:schemeClr>
              </a:solidFill>
              <a:uFillTx/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1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80645" y="4376057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71061" y="205274"/>
            <a:ext cx="11849878" cy="64474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02433" y="2887825"/>
            <a:ext cx="821094" cy="1119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35309" y="2345542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894373" y="2557289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</a:rPr>
              <a:t>1.开展组织动员</a:t>
            </a:r>
            <a:endParaRPr lang="en-US" altLang="zh-CN" sz="20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717651" y="2409677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544965" y="2641109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828094" y="4982717"/>
            <a:ext cx="821094" cy="1119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060970" y="3658749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6743312" y="3646684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7535701" y="3873036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 4.深入查找问题</a:t>
            </a:r>
            <a:endParaRPr lang="en-US" altLang="zh-CN" sz="20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16190" y="2755265"/>
            <a:ext cx="2623185" cy="3784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2.组织研究学习</a:t>
            </a:r>
            <a:endParaRPr lang="en-US" altLang="zh-CN" sz="20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3148965" y="574040"/>
            <a:ext cx="5721350" cy="7823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>
            <p:custDataLst>
              <p:tags r:id="rId2"/>
            </p:custDataLst>
          </p:nvPr>
        </p:nvSpPr>
        <p:spPr>
          <a:xfrm>
            <a:off x="1894373" y="3873009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1933576" y="3974550"/>
            <a:ext cx="20574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</a:rPr>
              <a:t>3.营造舆论氛围</a:t>
            </a:r>
            <a:endParaRPr lang="en-US" altLang="zh-CN" sz="2000" dirty="0">
              <a:latin typeface="汉仪君黑-45简" panose="020B0604020202020204" pitchFamily="34" charset="-122"/>
              <a:ea typeface="汉仪君黑-45简" panose="020B0604020202020204" pitchFamily="34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4"/>
            </p:custDataLst>
          </p:nvPr>
        </p:nvSpPr>
        <p:spPr>
          <a:xfrm>
            <a:off x="2061210" y="611505"/>
            <a:ext cx="7929880" cy="601980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ctr"/>
            <a:r>
              <a:rPr lang="zh-CN" altLang="en-US" sz="3600" b="1" spc="130" dirty="0" smtClean="0">
                <a:solidFill>
                  <a:schemeClr val="bg1"/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实施步骤</a:t>
            </a:r>
            <a:endParaRPr lang="zh-CN" altLang="en-US" sz="3600" b="1" spc="130" dirty="0" smtClean="0">
              <a:solidFill>
                <a:schemeClr val="bg1"/>
              </a:solidFill>
              <a:uFillTx/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60970" y="4964309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893570" y="5182235"/>
            <a:ext cx="3456305" cy="6267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5.全面整改解决</a:t>
            </a:r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17912" y="4900174"/>
            <a:ext cx="1091682" cy="9517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517286" y="5153831"/>
            <a:ext cx="3455435" cy="626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 6.强化跟踪评价</a:t>
            </a:r>
            <a:endParaRPr lang="en-US" altLang="zh-CN" sz="2000" b="1" spc="130" dirty="0">
              <a:solidFill>
                <a:schemeClr val="accent1">
                  <a:lumMod val="50000"/>
                </a:schemeClr>
              </a:solidFill>
              <a:uFillTx/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35050" y="1626235"/>
            <a:ext cx="99650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    专项行动到2024年12月底结束。要抓好动员部署、组织实施、督导调研和经验总结。</a:t>
            </a:r>
            <a:r>
              <a:rPr lang="zh-CN" altLang="en-US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  <a:sym typeface="+mn-ea"/>
              </a:rPr>
              <a:t>总体分为六个阶段。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80645" y="4376057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2211355" cy="2481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42511" y="206544"/>
            <a:ext cx="11849878" cy="64474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02433" y="2887825"/>
            <a:ext cx="821094" cy="1119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092450" y="677545"/>
            <a:ext cx="5504815" cy="855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2338070" y="765810"/>
            <a:ext cx="6892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 </a:t>
            </a:r>
            <a:r>
              <a:rPr lang="zh-CN" altLang="en-US" sz="3600" b="1" dirty="0">
                <a:solidFill>
                  <a:schemeClr val="bg1"/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工作要求</a:t>
            </a:r>
            <a:endParaRPr lang="zh-CN" altLang="en-US" sz="3600" b="1" dirty="0" smtClean="0">
              <a:solidFill>
                <a:schemeClr val="bg1"/>
              </a:solidFill>
              <a:uFillTx/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153160" y="2021205"/>
            <a:ext cx="9885680" cy="35179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0" algn="l" fontAlgn="auto">
              <a:lnSpc>
                <a:spcPts val="4000"/>
              </a:lnSpc>
            </a:pPr>
            <a:r>
              <a:rPr lang="en-US"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    </a:t>
            </a:r>
            <a:r>
              <a:rPr sz="2000" b="1" spc="130" dirty="0">
                <a:solidFill>
                  <a:schemeClr val="accent1">
                    <a:lumMod val="50000"/>
                  </a:schemeClr>
                </a:solidFill>
                <a:uFillTx/>
                <a:latin typeface="+mn-ea"/>
                <a:cs typeface="+mn-ea"/>
              </a:rPr>
              <a:t>方案要求，要深刻认识实施营商环境领域“啄木鸟”专项行动对于优化营商环境工作的重要意义，牢固树立“营商环境好不好、群众企业说了算”理念，切实把企业群众的问题诉求作为重要的工作导向，既要注重发现问题、研究问题、解决问题成效，也要同步做好建章立制，及时总结提炼成功做法，全力以赴为企业发展添砖加瓦、铺路架桥，为全区经济社会高质量发展营造一流的营商环境。</a:t>
            </a:r>
            <a:endParaRPr sz="2000" b="1" spc="130" dirty="0">
              <a:solidFill>
                <a:schemeClr val="accent1">
                  <a:lumMod val="50000"/>
                </a:schemeClr>
              </a:solidFill>
              <a:uFillTx/>
              <a:latin typeface="+mn-ea"/>
              <a:cs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commondata" val="eyJjb3VudCI6MzQsImhkaWQiOiIwYTI5Y2MzN2FlNDAzNTU2OTA1NzE0YzgzMjMzYjI3NSIsInVzZXJDb3VudCI6MjR9"/>
  <p:tag name="KSO_WPP_MARK_KEY" val="1caefd18-a5e8-41d9-8397-08eda95fe9e0"/>
  <p:tag name="COMMONDATA" val="eyJjb3VudCI6NTMsImhkaWQiOiIwYTI5Y2MzN2FlNDAzNTU2OTA1NzE0YzgzMjMzYjI3NSIsInVzZXJDb3VudCI6NDN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989</Words>
  <Application>WPS 演示</Application>
  <PresentationFormat>宽屏</PresentationFormat>
  <Paragraphs>61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汉仪君黑-45简</vt:lpstr>
      <vt:lpstr>黑体</vt:lpstr>
      <vt:lpstr>微软雅黑</vt:lpstr>
      <vt:lpstr>微软雅黑 Light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171</cp:revision>
  <dcterms:created xsi:type="dcterms:W3CDTF">2021-04-08T06:54:00Z</dcterms:created>
  <dcterms:modified xsi:type="dcterms:W3CDTF">2024-05-28T09:24:11Z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KSOTemplateUUID">
    <vt:lpwstr>v1.0_mb_nX3krR169JRx9Phr9uLBbg==</vt:lpwstr>
  </property>
  <property fmtid="{D5CDD505-2E9C-101B-9397-08002B2CF9AE}" pid="4" name="ICV">
    <vt:lpwstr>E1671D70509C434EBC56A01CE958A9CF</vt:lpwstr>
  </property>
</Properties>
</file>