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6" r:id="rId9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09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4653280"/>
            <a:ext cx="6400800" cy="972185"/>
          </a:xfrm>
        </p:spPr>
        <p:txBody>
          <a:bodyPr/>
          <a:p>
            <a:pPr defTabSz="914400">
              <a:lnSpc>
                <a:spcPts val="5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3200" baseline="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2 0 2 3 </a:t>
            </a:r>
            <a:r>
              <a:rPr lang="zh-CN" altLang="en-US" sz="3200" baseline="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</a:t>
            </a:r>
            <a:r>
              <a:rPr lang="en-US" altLang="zh-CN" sz="3200" baseline="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5 </a:t>
            </a:r>
            <a:r>
              <a:rPr lang="zh-CN" altLang="en-US" sz="3200" baseline="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</a:t>
            </a:r>
            <a:endParaRPr lang="zh-CN" altLang="en-US" sz="3200" baseline="0">
              <a:solidFill>
                <a:srgbClr val="C00000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1224280"/>
            <a:ext cx="7772400" cy="4449445"/>
          </a:xfrm>
          <a:gradFill flip="none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anchor="ctr" anchorCtr="0"/>
          <a:p>
            <a:pPr defTabSz="914400">
              <a:lnSpc>
                <a:spcPts val="6500"/>
              </a:lnSpc>
              <a:buClrTx/>
              <a:buSzTx/>
              <a:buFontTx/>
              <a:buNone/>
            </a:pPr>
            <a:br>
              <a:rPr sz="4400" baseline="0">
                <a:solidFill>
                  <a:srgbClr val="C00000"/>
                </a:solidFill>
                <a:uFillTx/>
                <a:ea typeface="宋体" panose="02010600030101010101" pitchFamily="2" charset="-122"/>
                <a:cs typeface="+mj-lt"/>
              </a:rPr>
            </a:br>
            <a:r>
              <a:rPr lang="zh-CN" sz="3600" b="1" baseline="0">
                <a:solidFill>
                  <a:srgbClr val="C00000"/>
                </a:solidFill>
                <a:uFillTx/>
                <a:ea typeface="宋体" panose="02010600030101010101" pitchFamily="2" charset="-122"/>
                <a:cs typeface="+mj-lt"/>
              </a:rPr>
              <a:t>基础、公益类设施工程（管线铺设）临时用地补偿标准的实施办法</a:t>
            </a:r>
            <a:br>
              <a:rPr sz="4400" baseline="0">
                <a:solidFill>
                  <a:srgbClr val="C00000"/>
                </a:solidFill>
                <a:uFillTx/>
                <a:ea typeface="宋体" panose="02010600030101010101" pitchFamily="2" charset="-122"/>
                <a:cs typeface="+mj-lt"/>
              </a:rPr>
            </a:br>
            <a:r>
              <a:rPr lang="zh-CN" sz="3600" b="1">
                <a:solidFill>
                  <a:srgbClr val="C00000"/>
                </a:solidFill>
                <a:uFillTx/>
                <a:ea typeface="宋体" panose="02010600030101010101" pitchFamily="2" charset="-122"/>
                <a:cs typeface="+mj-lt"/>
                <a:sym typeface="+mn-ea"/>
              </a:rPr>
              <a:t>政策解读</a:t>
            </a:r>
            <a:br>
              <a:rPr lang="zh-CN" sz="3600" b="1">
                <a:solidFill>
                  <a:srgbClr val="C00000"/>
                </a:solidFill>
                <a:uFillTx/>
                <a:ea typeface="宋体" panose="02010600030101010101" pitchFamily="2" charset="-122"/>
                <a:cs typeface="+mj-lt"/>
                <a:sym typeface="+mn-ea"/>
              </a:rPr>
            </a:br>
            <a:r>
              <a:rPr lang="zh-CN" sz="3600" b="1">
                <a:solidFill>
                  <a:srgbClr val="C00000"/>
                </a:solidFill>
                <a:uFillTx/>
                <a:ea typeface="宋体" panose="02010600030101010101" pitchFamily="2" charset="-122"/>
                <a:cs typeface="+mj-lt"/>
                <a:sym typeface="+mn-ea"/>
              </a:rPr>
              <a:t>2 0 2 4 年 5 月</a:t>
            </a:r>
            <a:br>
              <a:rPr lang="zh-CN" sz="4400" baseline="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</a:br>
            <a:endParaRPr lang="zh-CN" sz="4400" baseline="0">
              <a:solidFill>
                <a:srgbClr val="C00000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5375" y="1130935"/>
            <a:ext cx="6890385" cy="875665"/>
          </a:xfrm>
          <a:solidFill>
            <a:schemeClr val="accent3"/>
          </a:solidFill>
        </p:spPr>
        <p:txBody>
          <a:bodyPr/>
          <a:p>
            <a:r>
              <a:rPr lang="zh-CN" altLang="en-US" sz="36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</a:rPr>
              <a:t>目</a:t>
            </a:r>
            <a:r>
              <a:rPr lang="en-US" altLang="zh-CN" sz="36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</a:rPr>
              <a:t>    </a:t>
            </a:r>
            <a:r>
              <a:rPr lang="zh-CN" altLang="en-US" sz="36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</a:rPr>
              <a:t>录</a:t>
            </a:r>
            <a:endParaRPr lang="zh-CN" altLang="en-US" sz="3600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6010" y="2188845"/>
            <a:ext cx="6727190" cy="3937635"/>
          </a:xfrm>
        </p:spPr>
        <p:txBody>
          <a:bodyPr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一、补偿对象</a:t>
            </a:r>
            <a:endParaRPr lang="zh-CN" altLang="en-US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二、</a:t>
            </a:r>
            <a:r>
              <a:rPr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范围和恢复时间</a:t>
            </a:r>
            <a:endParaRPr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三、补偿标准</a:t>
            </a:r>
            <a:endParaRPr lang="zh-CN" altLang="en-US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四、工作要求</a:t>
            </a:r>
            <a:endParaRPr lang="zh-CN" altLang="en-US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ts val="5000"/>
              </a:lnSpc>
              <a:spcBef>
                <a:spcPts val="0"/>
              </a:spcBef>
            </a:pPr>
            <a:endParaRPr lang="zh-CN" altLang="en-US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07285" y="193167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accent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0295" y="908685"/>
            <a:ext cx="6999605" cy="1111885"/>
          </a:xfrm>
          <a:solidFill>
            <a:schemeClr val="accent3"/>
          </a:solidFill>
        </p:spPr>
        <p:txBody>
          <a:bodyPr/>
          <a:p>
            <a:r>
              <a:rPr lang="zh-CN" altLang="en-US" sz="3600">
                <a:solidFill>
                  <a:srgbClr val="C00000"/>
                </a:solidFill>
                <a:uFillTx/>
              </a:rPr>
              <a:t>一、补偿对象</a:t>
            </a:r>
            <a:endParaRPr lang="zh-CN" altLang="en-US" sz="3600">
              <a:solidFill>
                <a:srgbClr val="C00000"/>
              </a:solidFill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7735" y="2997200"/>
            <a:ext cx="7381240" cy="2298700"/>
          </a:xfrm>
        </p:spPr>
        <p:txBody>
          <a:bodyPr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180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en-US" altLang="zh-CN" sz="280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补偿对象：</a:t>
            </a:r>
            <a:r>
              <a:rPr sz="280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临时占地范围内的土地所有权人（村集体）或土地使用权人（单位、个人）</a:t>
            </a:r>
            <a:endParaRPr sz="2800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70295" y="586105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6945" y="970915"/>
            <a:ext cx="6998970" cy="989965"/>
          </a:xfrm>
          <a:solidFill>
            <a:schemeClr val="accent3"/>
          </a:solidFill>
        </p:spPr>
        <p:txBody>
          <a:bodyPr/>
          <a:p>
            <a:r>
              <a:rPr lang="zh-CN" altLang="en-US" sz="3600">
                <a:solidFill>
                  <a:srgbClr val="C0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二、</a:t>
            </a:r>
            <a:r>
              <a:rPr sz="3600">
                <a:solidFill>
                  <a:srgbClr val="C0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范围和恢复时间</a:t>
            </a:r>
            <a:endParaRPr sz="3600">
              <a:solidFill>
                <a:srgbClr val="C00000"/>
              </a:solidFill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80770" y="2428240"/>
            <a:ext cx="6799580" cy="3088640"/>
          </a:xfrm>
          <a:noFill/>
          <a:ln>
            <a:noFill/>
          </a:ln>
        </p:spPr>
        <p:txBody>
          <a:bodyPr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1600"/>
              <a:t>    </a:t>
            </a:r>
            <a:r>
              <a:rPr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临时占地根据工程的实际需求确定，不得超出必要范围，确保对被占用土地的影响最小化。工程施工结束后，应在最短时间给予恢复。</a:t>
            </a:r>
            <a:endParaRPr lang="en-US" altLang="zh-CN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650" y="1059180"/>
            <a:ext cx="7870190" cy="890270"/>
          </a:xfrm>
          <a:solidFill>
            <a:schemeClr val="accent3"/>
          </a:solidFill>
        </p:spPr>
        <p:txBody>
          <a:bodyPr/>
          <a:p>
            <a:pPr algn="ctr"/>
            <a:r>
              <a:rPr lang="zh-CN" altLang="en-US" sz="3600">
                <a:solidFill>
                  <a:srgbClr val="C00000"/>
                </a:solidFill>
              </a:rPr>
              <a:t>三、补偿标准</a:t>
            </a:r>
            <a:endParaRPr lang="zh-CN" altLang="en-US" sz="360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8510" y="2141220"/>
            <a:ext cx="7611110" cy="3977005"/>
          </a:xfrm>
          <a:ln>
            <a:noFill/>
          </a:ln>
        </p:spPr>
        <p:txBody>
          <a:bodyPr/>
          <a:p>
            <a:pPr marL="0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altLang="zh-CN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en-US" altLang="zh-CN" sz="1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sz="1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依据《山西省人民政府关于重新公布全省征地区片综合地价的通知》和《山西省人民政府办公厅关于调整全省征地统一年产值标准的通知》精神，屯留区亩产值标准为：城市规划区1594元/亩，东部平川区1599元/亩，中部丘陵区1395元/亩，西部山区1375元/亩。按照以上标准拟定临时占地补偿标准如下：</a:t>
            </a:r>
            <a:endParaRPr sz="1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sz="1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sz="1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临时占地补偿标准：区亩产值标准（第一年）+700元（第二年土地恢复期）+区亩产值的三分之一（第三年土地恢复期）。补偿产值按四舍五入计算。</a:t>
            </a:r>
            <a:r>
              <a:rPr sz="1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即城市规划区2825元/亩，东部平川区2832元/亩，中部丘陵区2560元/亩，西部山区2533元/亩。</a:t>
            </a:r>
            <a:endParaRPr sz="18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260" y="1086485"/>
            <a:ext cx="7521575" cy="885825"/>
          </a:xfrm>
          <a:solidFill>
            <a:schemeClr val="bg1"/>
          </a:solidFill>
        </p:spPr>
        <p:txBody>
          <a:bodyPr/>
          <a:p>
            <a:r>
              <a:rPr lang="zh-CN" altLang="en-US" sz="3600">
                <a:solidFill>
                  <a:srgbClr val="C00000"/>
                </a:solidFill>
                <a:uFillTx/>
              </a:rPr>
              <a:t>四、工作要求</a:t>
            </a:r>
            <a:endParaRPr lang="zh-CN" altLang="en-US" sz="3600">
              <a:solidFill>
                <a:srgbClr val="C00000"/>
              </a:solidFill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0600" y="2405380"/>
            <a:ext cx="7245985" cy="3721100"/>
          </a:xfrm>
          <a:ln>
            <a:noFill/>
          </a:ln>
        </p:spPr>
        <p:txBody>
          <a:bodyPr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2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（一）临时占地范围内的单位和个人，自确定临时占地之日起不得进行抢种抢栽、私搭乱建，违者不予补偿。</a:t>
            </a:r>
            <a:endParaRPr lang="zh-CN" altLang="en-US" sz="24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　</a:t>
            </a:r>
            <a:r>
              <a:rPr lang="en-US" altLang="zh-CN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（二）采取暴力、威胁等方式阻碍临时占地工作正常进行的，依法予以处罚追究。</a:t>
            </a:r>
            <a:endParaRPr lang="zh-CN" altLang="en-US" sz="24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　</a:t>
            </a:r>
            <a:r>
              <a:rPr lang="en-US" altLang="zh-CN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（三）临时占地结束后，由施工方负责恢复耕种条件。</a:t>
            </a:r>
            <a:endParaRPr lang="zh-CN" altLang="en-US" sz="24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　</a:t>
            </a:r>
            <a:r>
              <a:rPr lang="en-US" altLang="zh-CN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（四）本方案未尽事宜，由责任单位按照相关法律法规和政策规定，结合实际情况予以妥善解决。</a:t>
            </a:r>
            <a:endParaRPr lang="zh-CN" altLang="en-US" sz="24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796ef598f570c87ab0bdb917dc57fb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908685"/>
            <a:ext cx="9107805" cy="491553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283710" y="2132965"/>
            <a:ext cx="3337560" cy="15151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8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谢谢</a:t>
            </a:r>
            <a:r>
              <a:rPr lang="en-US" altLang="zh-CN" sz="8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!</a:t>
            </a:r>
            <a:endParaRPr lang="en-US" altLang="zh-CN" sz="8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GNiOTJmNDIyOGRmMWJiOThjOWQ1MjYwYjkzYTdmMGUifQ=="/>
  <p:tag name="KSO_WPP_MARK_KEY" val="677c2869-6de3-49bc-bd32-640ce69d4445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665</Words>
  <Application>WPS 演示</Application>
  <PresentationFormat/>
  <Paragraphs>34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楷体</vt:lpstr>
      <vt:lpstr>微软雅黑</vt:lpstr>
      <vt:lpstr>Arial Unicode MS</vt:lpstr>
      <vt:lpstr>Calibri</vt:lpstr>
      <vt:lpstr>默认设计模板</vt:lpstr>
      <vt:lpstr> 耕地“进出平衡”工作实施方案(试    行) 政策解读 2 0 2 3 年 5 月 </vt:lpstr>
      <vt:lpstr>目    录</vt:lpstr>
      <vt:lpstr>一、政策背景</vt:lpstr>
      <vt:lpstr>二、实施年度耕地“进出平衡”</vt:lpstr>
      <vt:lpstr>三、职责分工</vt:lpstr>
      <vt:lpstr>四、具体措施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lenovo</cp:lastModifiedBy>
  <cp:revision>20</cp:revision>
  <dcterms:created xsi:type="dcterms:W3CDTF">2023-05-18T07:23:00Z</dcterms:created>
  <dcterms:modified xsi:type="dcterms:W3CDTF">2024-05-28T08:02:30Z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3C03C7ED5348408B80DC032BE62761BB_12</vt:lpwstr>
  </property>
</Properties>
</file>