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69" r:id="rId4"/>
    <p:sldId id="285" r:id="rId6"/>
    <p:sldId id="263" r:id="rId7"/>
    <p:sldId id="318" r:id="rId8"/>
    <p:sldId id="307" r:id="rId9"/>
    <p:sldId id="360" r:id="rId10"/>
    <p:sldId id="337" r:id="rId11"/>
    <p:sldId id="350" r:id="rId12"/>
    <p:sldId id="351" r:id="rId13"/>
    <p:sldId id="352" r:id="rId14"/>
    <p:sldId id="353" r:id="rId15"/>
    <p:sldId id="354" r:id="rId16"/>
    <p:sldId id="361" r:id="rId17"/>
    <p:sldId id="355" r:id="rId18"/>
    <p:sldId id="345" r:id="rId19"/>
    <p:sldId id="344" r:id="rId20"/>
    <p:sldId id="339" r:id="rId21"/>
    <p:sldId id="338" r:id="rId22"/>
    <p:sldId id="340" r:id="rId23"/>
    <p:sldId id="341" r:id="rId24"/>
    <p:sldId id="323" r:id="rId25"/>
    <p:sldId id="359"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4C80"/>
    <a:srgbClr val="174C81"/>
    <a:srgbClr val="F7B995"/>
    <a:srgbClr val="BC807F"/>
    <a:srgbClr val="792839"/>
    <a:srgbClr val="D6A9B0"/>
    <a:srgbClr val="B98091"/>
    <a:srgbClr val="955062"/>
    <a:srgbClr val="724F55"/>
    <a:srgbClr val="948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1" autoAdjust="0"/>
    <p:restoredTop sz="94660"/>
  </p:normalViewPr>
  <p:slideViewPr>
    <p:cSldViewPr snapToGrid="0" showGuides="1">
      <p:cViewPr varScale="1">
        <p:scale>
          <a:sx n="107" d="100"/>
          <a:sy n="107" d="100"/>
        </p:scale>
        <p:origin x="846" y="108"/>
      </p:cViewPr>
      <p:guideLst>
        <p:guide orient="horz" pos="2201"/>
        <p:guide pos="384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92F91A-E597-4D92-BB56-2CB312CD6F80}"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19A2BE-25F4-4F78-BC0C-0C57E0AF924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dirty="0"/>
          </a:p>
        </p:txBody>
      </p:sp>
      <p:sp>
        <p:nvSpPr>
          <p:cNvPr id="4" name="灯片编号占位符 3"/>
          <p:cNvSpPr>
            <a:spLocks noGrp="true"/>
          </p:cNvSpPr>
          <p:nvPr>
            <p:ph type="sldNum" sz="quarter" idx="10"/>
          </p:nvPr>
        </p:nvSpPr>
        <p:spPr/>
        <p:txBody>
          <a:bodyPr/>
          <a:lstStyle/>
          <a:p>
            <a:fld id="{15941320-BAB3-44F3-9A01-BC5E42E270F6}"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dirty="0"/>
          </a:p>
        </p:txBody>
      </p:sp>
      <p:sp>
        <p:nvSpPr>
          <p:cNvPr id="4" name="灯片编号占位符 3"/>
          <p:cNvSpPr>
            <a:spLocks noGrp="true"/>
          </p:cNvSpPr>
          <p:nvPr>
            <p:ph type="sldNum" sz="quarter" idx="5"/>
          </p:nvPr>
        </p:nvSpPr>
        <p:spPr/>
        <p:txBody>
          <a:bodyPr/>
          <a:lstStyle/>
          <a:p>
            <a:fld id="{4C19A2BE-25F4-4F78-BC0C-0C57E0AF924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dirty="0"/>
          </a:p>
        </p:txBody>
      </p:sp>
      <p:sp>
        <p:nvSpPr>
          <p:cNvPr id="4" name="灯片编号占位符 3"/>
          <p:cNvSpPr>
            <a:spLocks noGrp="true"/>
          </p:cNvSpPr>
          <p:nvPr>
            <p:ph type="sldNum" sz="quarter" idx="5"/>
          </p:nvPr>
        </p:nvSpPr>
        <p:spPr/>
        <p:txBody>
          <a:bodyPr/>
          <a:lstStyle/>
          <a:p>
            <a:fld id="{4C19A2BE-25F4-4F78-BC0C-0C57E0AF924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dirty="0"/>
          </a:p>
        </p:txBody>
      </p:sp>
      <p:sp>
        <p:nvSpPr>
          <p:cNvPr id="4" name="灯片编号占位符 3"/>
          <p:cNvSpPr>
            <a:spLocks noGrp="true"/>
          </p:cNvSpPr>
          <p:nvPr>
            <p:ph type="sldNum" sz="quarter" idx="5"/>
          </p:nvPr>
        </p:nvSpPr>
        <p:spPr/>
        <p:txBody>
          <a:bodyPr/>
          <a:lstStyle/>
          <a:p>
            <a:fld id="{4C19A2BE-25F4-4F78-BC0C-0C57E0AF924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true"/>
          </p:cNvSpPr>
          <p:nvPr>
            <p:ph type="subTitle" idx="1" hasCustomPrompt="true"/>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竖排文字占位符 2"/>
          <p:cNvSpPr>
            <a:spLocks noGrp="true"/>
          </p:cNvSpPr>
          <p:nvPr>
            <p:ph type="body" orient="vert" idx="1" hasCustomPrompt="true"/>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true"/>
          </p:cNvSpPr>
          <p:nvPr>
            <p:ph type="body" orient="vert" idx="1" hasCustomPrompt="true"/>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内容占位符 2"/>
          <p:cNvSpPr>
            <a:spLocks noGrp="true"/>
          </p:cNvSpPr>
          <p:nvPr>
            <p:ph idx="1" hasCustomPrompt="true"/>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true"/>
          </p:cNvSpPr>
          <p:nvPr>
            <p:ph type="body" idx="1" hasCustomPrompt="true"/>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内容占位符 2"/>
          <p:cNvSpPr>
            <a:spLocks noGrp="true"/>
          </p:cNvSpPr>
          <p:nvPr>
            <p:ph sz="half" idx="1" hasCustomPrompt="true"/>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true"/>
          </p:cNvSpPr>
          <p:nvPr>
            <p:ph sz="half" idx="2" hasCustomPrompt="true"/>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true"/>
          </p:cNvSpPr>
          <p:nvPr>
            <p:ph type="body" idx="1" hasCustomPrompt="true"/>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true"/>
          </p:cNvSpPr>
          <p:nvPr>
            <p:ph sz="half" idx="2" hasCustomPrompt="true"/>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true"/>
          </p:cNvSpPr>
          <p:nvPr>
            <p:ph type="body" sz="quarter" idx="3" hasCustomPrompt="true"/>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true"/>
          </p:cNvSpPr>
          <p:nvPr>
            <p:ph sz="quarter" idx="4" hasCustomPrompt="true"/>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8" name="页脚占位符 7"/>
          <p:cNvSpPr>
            <a:spLocks noGrp="true"/>
          </p:cNvSpPr>
          <p:nvPr>
            <p:ph type="ftr" sz="quarter" idx="11"/>
          </p:nvPr>
        </p:nvSpPr>
        <p:spPr/>
        <p:txBody>
          <a:bodyPr/>
          <a:lstStyle/>
          <a:p>
            <a:endParaRPr lang="zh-CN" altLang="en-US"/>
          </a:p>
        </p:txBody>
      </p:sp>
      <p:sp>
        <p:nvSpPr>
          <p:cNvPr id="9" name="灯片编号占位符 8"/>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3" name="页脚占位符 2"/>
          <p:cNvSpPr>
            <a:spLocks noGrp="true"/>
          </p:cNvSpPr>
          <p:nvPr>
            <p:ph type="ftr" sz="quarter" idx="11"/>
          </p:nvPr>
        </p:nvSpPr>
        <p:spPr/>
        <p:txBody>
          <a:bodyPr/>
          <a:lstStyle/>
          <a:p>
            <a:endParaRPr lang="zh-CN" altLang="en-US"/>
          </a:p>
        </p:txBody>
      </p:sp>
      <p:sp>
        <p:nvSpPr>
          <p:cNvPr id="4" name="灯片编号占位符 3"/>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true"/>
          </p:cNvSpPr>
          <p:nvPr>
            <p:ph idx="1" hasCustomPrompt="true"/>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true"/>
          </p:cNvSpPr>
          <p:nvPr>
            <p:ph type="body" sz="half" idx="2" hasCustomPrompt="true"/>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true"/>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true"/>
          </p:cNvSpPr>
          <p:nvPr>
            <p:ph type="body" sz="half" idx="2" hasCustomPrompt="true"/>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true"/>
          </p:cNvSpPr>
          <p:nvPr>
            <p:ph type="dt" sz="half" idx="10"/>
          </p:nvPr>
        </p:nvSpPr>
        <p:spPr/>
        <p:txBody>
          <a:bodyPr/>
          <a:lstStyle/>
          <a:p>
            <a:fld id="{A6E02E25-99E6-4E3D-8887-3E3EA919546E}"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3354929E-1BB0-485E-AF71-6EFCD41146A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true"/>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2E25-99E6-4E3D-8887-3E3EA919546E}" type="datetimeFigureOut">
              <a:rPr lang="zh-CN" altLang="en-US" smtClean="0"/>
            </a:fld>
            <a:endParaRPr lang="zh-CN" altLang="en-US"/>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4929E-1BB0-485E-AF71-6EFCD41146A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1.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48625" y="4612854"/>
            <a:ext cx="4317326" cy="2299662"/>
            <a:chOff x="-1248625" y="4612854"/>
            <a:chExt cx="4317326" cy="2299662"/>
          </a:xfrm>
        </p:grpSpPr>
        <p:sp>
          <p:nvSpPr>
            <p:cNvPr id="9" name="圆角矩形 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圆角矩形 7"/>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圆角矩形 4"/>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6" name="圆角矩形 5"/>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圆角矩形 6"/>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椭圆 9"/>
            <p:cNvSpPr/>
            <p:nvPr/>
          </p:nvSpPr>
          <p:spPr>
            <a:xfrm>
              <a:off x="2227096" y="4612854"/>
              <a:ext cx="422125" cy="422124"/>
            </a:xfrm>
            <a:prstGeom prst="ellipse">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圆角矩形 10"/>
            <p:cNvSpPr/>
            <p:nvPr/>
          </p:nvSpPr>
          <p:spPr>
            <a:xfrm rot="18940119">
              <a:off x="213571" y="6547315"/>
              <a:ext cx="2321251" cy="365201"/>
            </a:xfrm>
            <a:prstGeom prst="roundRect">
              <a:avLst>
                <a:gd name="adj" fmla="val 50000"/>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rot="10800000">
            <a:off x="9097642" y="-221613"/>
            <a:ext cx="4317326" cy="2299662"/>
            <a:chOff x="-1248625" y="4612854"/>
            <a:chExt cx="4317326" cy="2299662"/>
          </a:xfrm>
        </p:grpSpPr>
        <p:sp>
          <p:nvSpPr>
            <p:cNvPr id="29" name="圆角矩形 2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0" name="圆角矩形 29"/>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圆角矩形 30"/>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2" name="圆角矩形 31"/>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3" name="圆角矩形 32"/>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4" name="椭圆 33"/>
            <p:cNvSpPr/>
            <p:nvPr/>
          </p:nvSpPr>
          <p:spPr>
            <a:xfrm>
              <a:off x="2227096" y="4612854"/>
              <a:ext cx="422125" cy="422124"/>
            </a:xfrm>
            <a:prstGeom prst="ellipse">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5" name="圆角矩形 34"/>
            <p:cNvSpPr/>
            <p:nvPr/>
          </p:nvSpPr>
          <p:spPr>
            <a:xfrm rot="18940119">
              <a:off x="213571" y="6547315"/>
              <a:ext cx="2321251" cy="365201"/>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45" name="PA_文本框 2"/>
          <p:cNvSpPr txBox="true"/>
          <p:nvPr>
            <p:custDataLst>
              <p:tags r:id="rId1"/>
            </p:custDataLst>
          </p:nvPr>
        </p:nvSpPr>
        <p:spPr>
          <a:xfrm>
            <a:off x="635" y="1789419"/>
            <a:ext cx="12191365" cy="2245743"/>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true"/>
                </a:gradFill>
                <a:effectLst/>
                <a:uLnTx/>
                <a:uFillTx/>
                <a:latin typeface="Arial" panose="020B0604020202020204"/>
                <a:ea typeface="微软雅黑" panose="020B0503020204020204" pitchFamily="34" charset="-122"/>
              </a:defRPr>
            </a:lvl1pPr>
          </a:lstStyle>
          <a:p>
            <a:pPr algn="ctr"/>
            <a:r>
              <a:rPr lang="en-US" altLang="zh-CN" sz="4000" dirty="0">
                <a:solidFill>
                  <a:srgbClr val="174C81"/>
                </a:solidFill>
                <a:latin typeface="微软雅黑" panose="020B0503020204020204" pitchFamily="34" charset="-122"/>
                <a:ea typeface="微软雅黑" panose="020B0503020204020204" pitchFamily="34" charset="-122"/>
              </a:rPr>
              <a:t>《</a:t>
            </a:r>
            <a:r>
              <a:rPr lang="zh-CN" altLang="en-US" sz="4000" dirty="0">
                <a:solidFill>
                  <a:srgbClr val="174C81"/>
                </a:solidFill>
                <a:latin typeface="微软雅黑" panose="020B0503020204020204" pitchFamily="34" charset="-122"/>
                <a:ea typeface="微软雅黑" panose="020B0503020204020204" pitchFamily="34" charset="-122"/>
              </a:rPr>
              <a:t>关于印发长治市屯留区加强新时代</a:t>
            </a:r>
            <a:endParaRPr lang="en-US" altLang="zh-CN" sz="4000" dirty="0">
              <a:solidFill>
                <a:srgbClr val="174C81"/>
              </a:solidFill>
              <a:latin typeface="微软雅黑" panose="020B0503020204020204" pitchFamily="34" charset="-122"/>
              <a:ea typeface="微软雅黑" panose="020B0503020204020204" pitchFamily="34" charset="-122"/>
            </a:endParaRPr>
          </a:p>
          <a:p>
            <a:pPr algn="ctr"/>
            <a:r>
              <a:rPr lang="zh-CN" altLang="en-US" sz="4000" dirty="0">
                <a:solidFill>
                  <a:srgbClr val="174C81"/>
                </a:solidFill>
                <a:latin typeface="微软雅黑" panose="020B0503020204020204" pitchFamily="34" charset="-122"/>
                <a:ea typeface="微软雅黑" panose="020B0503020204020204" pitchFamily="34" charset="-122"/>
              </a:rPr>
              <a:t>    水土保持工作实施方案的通知</a:t>
            </a:r>
            <a:r>
              <a:rPr lang="en-US" altLang="zh-CN" sz="4000" dirty="0">
                <a:solidFill>
                  <a:srgbClr val="174C81"/>
                </a:solidFill>
                <a:latin typeface="微软雅黑" panose="020B0503020204020204" pitchFamily="34" charset="-122"/>
                <a:ea typeface="微软雅黑" panose="020B0503020204020204" pitchFamily="34" charset="-122"/>
              </a:rPr>
              <a:t>》</a:t>
            </a:r>
            <a:endParaRPr lang="en-US" altLang="zh-CN" sz="4000" dirty="0">
              <a:solidFill>
                <a:srgbClr val="174C81"/>
              </a:solidFill>
              <a:latin typeface="微软雅黑" panose="020B0503020204020204" pitchFamily="34" charset="-122"/>
              <a:ea typeface="微软雅黑" panose="020B0503020204020204" pitchFamily="34" charset="-122"/>
            </a:endParaRPr>
          </a:p>
          <a:p>
            <a:pPr algn="ctr"/>
            <a:r>
              <a:rPr lang="zh-CN" altLang="en-US" sz="4000" dirty="0">
                <a:solidFill>
                  <a:srgbClr val="174C81"/>
                </a:solidFill>
                <a:latin typeface="微软雅黑" panose="020B0503020204020204" pitchFamily="34" charset="-122"/>
              </a:rPr>
              <a:t>内容解读</a:t>
            </a:r>
            <a:endParaRPr lang="zh-CN" altLang="en-US" sz="4000" dirty="0">
              <a:solidFill>
                <a:srgbClr val="174C8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 name="1"/>
          <p:cNvSpPr txBox="true">
            <a:spLocks noChangeArrowheads="true"/>
          </p:cNvSpPr>
          <p:nvPr>
            <p:custDataLst>
              <p:tags r:id="rId3"/>
            </p:custDataLst>
          </p:nvPr>
        </p:nvSpPr>
        <p:spPr bwMode="auto">
          <a:xfrm>
            <a:off x="725168" y="1728470"/>
            <a:ext cx="11134725" cy="5046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一是实行水土保持空间管控。屯留区全区属太行山国家级水土流失重点治理区，对各项开发性、生产性建设活动严格进行监督。</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二是抓好人为水土流失源头管控。按照国土空间规划和用途管控要求，提出建立水土保持空间管控制度，落实差别化的保护治理措施和管控要求等。</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三是加大重点区域预防保护力度。明确在江河源头区、重要水源地、水蚀风蚀交错区等区域全面实施水土流失预防。对暂不具备水土流失治理条件和因保护生态不宜开发利用的区域加强封育保护。</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四是巩固提升农林生态系统水土保持功能。根据年度动态监测成果不同地类的水土流失分布情况，对提升林草生态系统和农田生态系统水土保持功能分类提出要求。</a:t>
            </a:r>
            <a:endParaRPr lang="en-US" altLang="zh-CN" sz="2400" dirty="0">
              <a:latin typeface="Times New Roman" panose="02020603050405020304" charset="0"/>
              <a:ea typeface="黑体" panose="02010609060101010101" charset="-122"/>
              <a:cs typeface="Times New Roman" panose="02020603050405020304" charset="0"/>
              <a:sym typeface="+mn-lt"/>
            </a:endParaRPr>
          </a:p>
        </p:txBody>
      </p:sp>
      <p:sp>
        <p:nvSpPr>
          <p:cNvPr id="4" name="文本框 3"/>
          <p:cNvSpPr txBox="true"/>
          <p:nvPr>
            <p:custDataLst>
              <p:tags r:id="rId4"/>
            </p:custDataLst>
          </p:nvPr>
        </p:nvSpPr>
        <p:spPr>
          <a:xfrm>
            <a:off x="393064" y="771525"/>
            <a:ext cx="11798935" cy="956945"/>
          </a:xfrm>
          <a:prstGeom prst="rect">
            <a:avLst/>
          </a:prstGeom>
          <a:noFill/>
        </p:spPr>
        <p:txBody>
          <a:bodyPr wrap="square" rtlCol="0">
            <a:noAutofit/>
            <a:scene3d>
              <a:camera prst="orthographicFront"/>
              <a:lightRig rig="threePt" dir="t"/>
            </a:scene3d>
            <a:sp3d contourW="12700"/>
          </a:bodyPr>
          <a:lstStyle/>
          <a:p>
            <a:pPr>
              <a:lnSpc>
                <a:spcPct val="150000"/>
              </a:lnSpc>
            </a:pPr>
            <a:r>
              <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rPr>
              <a:t>二、全面加强水土流失预防保护</a:t>
            </a:r>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4" y="771526"/>
            <a:ext cx="11798935" cy="984704"/>
          </a:xfrm>
          <a:prstGeom prst="rect">
            <a:avLst/>
          </a:prstGeom>
          <a:noFill/>
        </p:spPr>
        <p:txBody>
          <a:bodyPr wrap="square" rtlCol="0">
            <a:noAutofit/>
            <a:scene3d>
              <a:camera prst="orthographicFront"/>
              <a:lightRig rig="threePt" dir="t"/>
            </a:scene3d>
            <a:sp3d contourW="12700"/>
          </a:bodyPr>
          <a:lstStyle/>
          <a:p>
            <a:pPr>
              <a:lnSpc>
                <a:spcPct val="150000"/>
              </a:lnSpc>
            </a:pPr>
            <a:r>
              <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rPr>
              <a:t>三、依法严格生产建设活动水土保持监管</a:t>
            </a:r>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765811" y="1728469"/>
            <a:ext cx="11033125" cy="4773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重点是用最严格制度最严密法治保护生态环境，聚焦有效管住人为水土流失增量的政策措施。水土保持监管主要包括精准监管、高效监管、协同监管和信用监管。</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一是健全监管制度和规则。明确水土保持监管制度，强化水土保持方案刚性约束，加强事前事中事后全过程监管和分类精准监管。</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二是创新和完善监管方式。明确新手段、新型监管机制，及时发现、精准判别、严格查处水土保持违法违规行为，提出信用评价、激励惩戒及追究生态环境损害赔偿责任等。</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三是强化企业主体责任落实。明确了生产建设单位水土流失防治主体责任。</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四是构建协同监管格局。提出要健全部门协同、上下联动、全社会参与的水土保持监管体系。</a:t>
            </a:r>
            <a:endParaRPr lang="zh-CN" altLang="en-US" sz="2400" dirty="0">
              <a:latin typeface="Times New Roman" panose="02020603050405020304" charset="0"/>
              <a:ea typeface="黑体" panose="02010609060101010101" charset="-122"/>
              <a:cs typeface="Times New Roman" panose="02020603050405020304" charset="0"/>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 name="1"/>
          <p:cNvSpPr txBox="true">
            <a:spLocks noChangeArrowheads="true"/>
          </p:cNvSpPr>
          <p:nvPr>
            <p:custDataLst>
              <p:tags r:id="rId3"/>
            </p:custDataLst>
          </p:nvPr>
        </p:nvSpPr>
        <p:spPr bwMode="auto">
          <a:xfrm>
            <a:off x="714375" y="1841500"/>
            <a:ext cx="11083925" cy="4358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30000"/>
              </a:lnSpc>
            </a:pPr>
            <a:r>
              <a:rPr lang="zh-CN" altLang="en-US" sz="2400" dirty="0">
                <a:latin typeface="Times New Roman" panose="02020603050405020304" charset="0"/>
                <a:ea typeface="黑体" panose="02010609060101010101" charset="-122"/>
                <a:cs typeface="Times New Roman" panose="02020603050405020304" charset="0"/>
                <a:sym typeface="+mn-lt"/>
              </a:rPr>
              <a:t>        一是打造小流域综合治理升级版。明确要以流域水系为单元，整沟、整村、整乡（镇）一体化推进小流域综合治理。以山青、水净、村美、民富为目标，大力实施生态清洁小流域建设，因地制宜打造特色小流域。</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二是完善重点治理工程建管机制。提出创新治理工程组织实施方式，优化项目审批手续。   </a:t>
            </a:r>
            <a:endParaRPr lang="zh-CN" altLang="en-US" sz="2400" dirty="0">
              <a:latin typeface="Times New Roman" panose="02020603050405020304" charset="0"/>
              <a:ea typeface="黑体" panose="02010609060101010101" charset="-122"/>
              <a:cs typeface="Times New Roman" panose="02020603050405020304" charset="0"/>
              <a:sym typeface="+mn-lt"/>
            </a:endParaRPr>
          </a:p>
        </p:txBody>
      </p:sp>
      <p:sp>
        <p:nvSpPr>
          <p:cNvPr id="4" name="文本框 3"/>
          <p:cNvSpPr txBox="true"/>
          <p:nvPr>
            <p:custDataLst>
              <p:tags r:id="rId4"/>
            </p:custDataLst>
          </p:nvPr>
        </p:nvSpPr>
        <p:spPr>
          <a:xfrm>
            <a:off x="393064" y="771526"/>
            <a:ext cx="11798935" cy="912132"/>
          </a:xfrm>
          <a:prstGeom prst="rect">
            <a:avLst/>
          </a:prstGeom>
          <a:noFill/>
        </p:spPr>
        <p:txBody>
          <a:bodyPr wrap="square" rtlCol="0">
            <a:noAutofit/>
            <a:scene3d>
              <a:camera prst="orthographicFront"/>
              <a:lightRig rig="threePt" dir="t"/>
            </a:scene3d>
            <a:sp3d contourW="12700"/>
          </a:bodyPr>
          <a:lstStyle/>
          <a:p>
            <a:pPr>
              <a:lnSpc>
                <a:spcPct val="150000"/>
              </a:lnSpc>
            </a:pPr>
            <a:r>
              <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rPr>
              <a:t>四、全面推进水土流失综合治理</a:t>
            </a:r>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 name="1"/>
          <p:cNvSpPr txBox="true">
            <a:spLocks noChangeArrowheads="true"/>
          </p:cNvSpPr>
          <p:nvPr>
            <p:custDataLst>
              <p:tags r:id="rId3"/>
            </p:custDataLst>
          </p:nvPr>
        </p:nvSpPr>
        <p:spPr bwMode="auto">
          <a:xfrm>
            <a:off x="714375" y="1728469"/>
            <a:ext cx="11185525" cy="4358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一、全面推进闭坑矿山、历史遗留矿山地质环境修复治理统筹矿区生态环境综合整治，实现天蓝、地绿、水净、土地可持续利用。</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二、河道治理以自然修复为主，人工措施为辅，因地制宜，标本兼治，部门联动，多措并举，为实现生态文明和经济社会全面协调可持续发展提供有力保障。河道治理后，可有效改善河流周边的生态环境，进而提升全区的生态环境质量，为屯留区的生态文明建设做出积极的贡献。</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三、结合城区更新，建设口袋公园、街头绿地建设，融入海绵城市理念，提升收纳自身及周边雨水的能力。充分利用道路绿化带实现对雨水的净化。</a:t>
            </a:r>
            <a:endParaRPr lang="zh-CN" altLang="en-US" sz="2400" dirty="0">
              <a:latin typeface="Times New Roman" panose="02020603050405020304" charset="0"/>
              <a:ea typeface="黑体" panose="02010609060101010101" charset="-122"/>
              <a:cs typeface="Times New Roman" panose="02020603050405020304" charset="0"/>
              <a:sym typeface="+mn-lt"/>
            </a:endParaRPr>
          </a:p>
        </p:txBody>
      </p:sp>
      <p:sp>
        <p:nvSpPr>
          <p:cNvPr id="4" name="文本框 3"/>
          <p:cNvSpPr txBox="true"/>
          <p:nvPr>
            <p:custDataLst>
              <p:tags r:id="rId4"/>
            </p:custDataLst>
          </p:nvPr>
        </p:nvSpPr>
        <p:spPr>
          <a:xfrm>
            <a:off x="393064" y="771526"/>
            <a:ext cx="11798935" cy="825046"/>
          </a:xfrm>
          <a:prstGeom prst="rect">
            <a:avLst/>
          </a:prstGeom>
          <a:noFill/>
        </p:spPr>
        <p:txBody>
          <a:bodyPr wrap="square" rtlCol="0">
            <a:noAutofit/>
            <a:scene3d>
              <a:camera prst="orthographicFront"/>
              <a:lightRig rig="threePt" dir="t"/>
            </a:scene3d>
            <a:sp3d contourW="12700"/>
          </a:bodyPr>
          <a:lstStyle/>
          <a:p>
            <a:pPr>
              <a:lnSpc>
                <a:spcPct val="150000"/>
              </a:lnSpc>
            </a:pPr>
            <a:r>
              <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rPr>
              <a:t>五、巩固拓展水土保持功能</a:t>
            </a:r>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 name="1"/>
          <p:cNvSpPr txBox="true">
            <a:spLocks noChangeArrowheads="true"/>
          </p:cNvSpPr>
          <p:nvPr>
            <p:custDataLst>
              <p:tags r:id="rId3"/>
            </p:custDataLst>
          </p:nvPr>
        </p:nvSpPr>
        <p:spPr bwMode="auto">
          <a:xfrm>
            <a:off x="714375" y="1728469"/>
            <a:ext cx="11185525" cy="4358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一是强化规划统领。对各级行政区水土保持规划提出要求，明确水土流失防治布局和任务。</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二是健全建管机制。明确要建立完善水土保持目标责任制，强化考核评价结果使用。提出将水土保持工作纳入相关督查激励、开展表彰奖励等举措。</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50000"/>
              </a:lnSpc>
            </a:pPr>
            <a:r>
              <a:rPr lang="zh-CN" altLang="en-US" sz="2400" dirty="0">
                <a:latin typeface="Times New Roman" panose="02020603050405020304" charset="0"/>
                <a:ea typeface="黑体" panose="02010609060101010101" charset="-122"/>
                <a:cs typeface="Times New Roman" panose="02020603050405020304" charset="0"/>
                <a:sym typeface="+mn-lt"/>
              </a:rPr>
              <a:t>        三是强化激励机制。对水土保持工作中成绩显著的单位和个人，树立榜样、弘扬事迹，予以表彰奖励。</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50000"/>
              </a:lnSpc>
            </a:pPr>
            <a:r>
              <a:rPr lang="en-US" altLang="zh-CN" sz="2400" dirty="0">
                <a:latin typeface="Times New Roman" panose="02020603050405020304" charset="0"/>
                <a:ea typeface="黑体" panose="02010609060101010101" charset="-122"/>
                <a:cs typeface="Times New Roman" panose="02020603050405020304" charset="0"/>
                <a:sym typeface="+mn-lt"/>
              </a:rPr>
              <a:t>       </a:t>
            </a:r>
            <a:r>
              <a:rPr lang="zh-CN" altLang="en-US" sz="2400" dirty="0">
                <a:latin typeface="Times New Roman" panose="02020603050405020304" charset="0"/>
                <a:ea typeface="黑体" panose="02010609060101010101" charset="-122"/>
                <a:cs typeface="Times New Roman" panose="02020603050405020304" charset="0"/>
                <a:sym typeface="+mn-lt"/>
              </a:rPr>
              <a:t> 四是加强科技创新。包括提升水土保持管理数字化、网络化、智能化水平，加强基础研究和关键技术攻关，加强学科建设，完善标准体系等。</a:t>
            </a:r>
            <a:endParaRPr lang="zh-CN" altLang="en-US" sz="2400" dirty="0">
              <a:latin typeface="Times New Roman" panose="02020603050405020304" charset="0"/>
              <a:ea typeface="黑体" panose="02010609060101010101" charset="-122"/>
              <a:cs typeface="Times New Roman" panose="02020603050405020304" charset="0"/>
              <a:sym typeface="+mn-lt"/>
            </a:endParaRPr>
          </a:p>
        </p:txBody>
      </p:sp>
      <p:sp>
        <p:nvSpPr>
          <p:cNvPr id="4" name="文本框 3"/>
          <p:cNvSpPr txBox="true"/>
          <p:nvPr>
            <p:custDataLst>
              <p:tags r:id="rId4"/>
            </p:custDataLst>
          </p:nvPr>
        </p:nvSpPr>
        <p:spPr>
          <a:xfrm>
            <a:off x="393064" y="771526"/>
            <a:ext cx="11798935" cy="825046"/>
          </a:xfrm>
          <a:prstGeom prst="rect">
            <a:avLst/>
          </a:prstGeom>
          <a:noFill/>
        </p:spPr>
        <p:txBody>
          <a:bodyPr wrap="square" rtlCol="0">
            <a:noAutofit/>
            <a:scene3d>
              <a:camera prst="orthographicFront"/>
              <a:lightRig rig="threePt" dir="t"/>
            </a:scene3d>
            <a:sp3d contourW="12700"/>
          </a:bodyPr>
          <a:lstStyle/>
          <a:p>
            <a:pPr>
              <a:lnSpc>
                <a:spcPct val="150000"/>
              </a:lnSpc>
            </a:pPr>
            <a:r>
              <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rPr>
              <a:t>六、大力提升水土保持管理能力和水平</a:t>
            </a:r>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4" y="771525"/>
            <a:ext cx="11798935" cy="1450975"/>
          </a:xfrm>
          <a:prstGeom prst="rect">
            <a:avLst/>
          </a:prstGeom>
          <a:noFill/>
        </p:spPr>
        <p:txBody>
          <a:bodyPr wrap="square" rtlCol="0">
            <a:noAutofit/>
            <a:scene3d>
              <a:camera prst="orthographicFront"/>
              <a:lightRig rig="threePt" dir="t"/>
            </a:scene3d>
            <a:sp3d contourW="12700"/>
          </a:bodyPr>
          <a:lstStyle/>
          <a:p>
            <a:pPr>
              <a:lnSpc>
                <a:spcPct val="150000"/>
              </a:lnSpc>
            </a:pPr>
            <a:r>
              <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rPr>
              <a:t>七、保障措施</a:t>
            </a:r>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790575" y="1728470"/>
            <a:ext cx="10271125" cy="4358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indent="288290">
              <a:lnSpc>
                <a:spcPct val="200000"/>
              </a:lnSpc>
            </a:pPr>
            <a:r>
              <a:rPr lang="zh-CN" altLang="en-US" sz="2400" dirty="0">
                <a:latin typeface="Times New Roman" panose="02020603050405020304" charset="0"/>
                <a:ea typeface="黑体" panose="02010609060101010101" charset="-122"/>
                <a:cs typeface="Times New Roman" panose="02020603050405020304" charset="0"/>
                <a:sym typeface="+mn-lt"/>
              </a:rPr>
              <a:t>  从强化组织领导、强化统筹协调、强化投入保障、强化示范引领、强化宣传教育等</a:t>
            </a:r>
            <a:r>
              <a:rPr lang="en-US" altLang="zh-CN" sz="2400" dirty="0">
                <a:latin typeface="Times New Roman" panose="02020603050405020304" charset="0"/>
                <a:ea typeface="黑体" panose="02010609060101010101" charset="-122"/>
                <a:cs typeface="Times New Roman" panose="02020603050405020304" charset="0"/>
                <a:sym typeface="+mn-lt"/>
              </a:rPr>
              <a:t>5</a:t>
            </a:r>
            <a:r>
              <a:rPr lang="zh-CN" altLang="en-US" sz="2400" dirty="0">
                <a:latin typeface="Times New Roman" panose="02020603050405020304" charset="0"/>
                <a:ea typeface="黑体" panose="02010609060101010101" charset="-122"/>
                <a:cs typeface="Times New Roman" panose="02020603050405020304" charset="0"/>
                <a:sym typeface="+mn-lt"/>
              </a:rPr>
              <a:t>方面提出要求，确保党中央、省市级决策部署落到实处。提出地方层面健全水土保持议事协调机制，明确要强化流域水土保持治理管理，加强跨区域水土流失联防联控联治。</a:t>
            </a:r>
            <a:endParaRPr lang="zh-CN" altLang="en-US" sz="2400" dirty="0">
              <a:latin typeface="Times New Roman" panose="02020603050405020304" charset="0"/>
              <a:ea typeface="黑体" panose="02010609060101010101" charset="-122"/>
              <a:cs typeface="Times New Roman" panose="02020603050405020304" charset="0"/>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48625" y="4612854"/>
            <a:ext cx="4317326" cy="2299662"/>
            <a:chOff x="-1248625" y="4612854"/>
            <a:chExt cx="4317326" cy="2299662"/>
          </a:xfrm>
        </p:grpSpPr>
        <p:sp>
          <p:nvSpPr>
            <p:cNvPr id="9" name="圆角矩形 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圆角矩形 7"/>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圆角矩形 4"/>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6" name="圆角矩形 5"/>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圆角矩形 6"/>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椭圆 9"/>
            <p:cNvSpPr/>
            <p:nvPr/>
          </p:nvSpPr>
          <p:spPr>
            <a:xfrm>
              <a:off x="2227096" y="4612854"/>
              <a:ext cx="422125" cy="422124"/>
            </a:xfrm>
            <a:prstGeom prst="ellipse">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圆角矩形 10"/>
            <p:cNvSpPr/>
            <p:nvPr/>
          </p:nvSpPr>
          <p:spPr>
            <a:xfrm rot="18940119">
              <a:off x="213571" y="6547315"/>
              <a:ext cx="2321251" cy="365201"/>
            </a:xfrm>
            <a:prstGeom prst="roundRect">
              <a:avLst>
                <a:gd name="adj" fmla="val 50000"/>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rot="10800000">
            <a:off x="9097642" y="-221613"/>
            <a:ext cx="4317326" cy="2299662"/>
            <a:chOff x="-1248625" y="4612854"/>
            <a:chExt cx="4317326" cy="2299662"/>
          </a:xfrm>
        </p:grpSpPr>
        <p:sp>
          <p:nvSpPr>
            <p:cNvPr id="29" name="圆角矩形 2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0" name="圆角矩形 29"/>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圆角矩形 30"/>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2" name="圆角矩形 31"/>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3" name="圆角矩形 32"/>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4" name="椭圆 33"/>
            <p:cNvSpPr/>
            <p:nvPr/>
          </p:nvSpPr>
          <p:spPr>
            <a:xfrm>
              <a:off x="2227096" y="4612854"/>
              <a:ext cx="422125" cy="422124"/>
            </a:xfrm>
            <a:prstGeom prst="ellipse">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5" name="圆角矩形 34"/>
            <p:cNvSpPr/>
            <p:nvPr/>
          </p:nvSpPr>
          <p:spPr>
            <a:xfrm rot="18940119">
              <a:off x="213571" y="6547315"/>
              <a:ext cx="2321251" cy="365201"/>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3" name="圆角矩形 22"/>
          <p:cNvSpPr/>
          <p:nvPr/>
        </p:nvSpPr>
        <p:spPr>
          <a:xfrm>
            <a:off x="5117533" y="4536639"/>
            <a:ext cx="1978281" cy="397891"/>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24" name="矩形 23"/>
          <p:cNvSpPr/>
          <p:nvPr/>
        </p:nvSpPr>
        <p:spPr>
          <a:xfrm>
            <a:off x="5441155" y="4570475"/>
            <a:ext cx="1333870"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PART.03</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true"/>
          <p:nvPr/>
        </p:nvSpPr>
        <p:spPr>
          <a:xfrm>
            <a:off x="2488026" y="2941698"/>
            <a:ext cx="7209322" cy="706755"/>
          </a:xfrm>
          <a:prstGeom prst="rect">
            <a:avLst/>
          </a:prstGeom>
          <a:noFill/>
        </p:spPr>
        <p:txBody>
          <a:bodyPr wrap="square" rtlCol="0">
            <a:spAutoFit/>
          </a:bodyPr>
          <a:lstStyle/>
          <a:p>
            <a:pPr algn="ctr"/>
            <a:r>
              <a:rPr lang="zh-CN" altLang="en-US" sz="4000" dirty="0">
                <a:solidFill>
                  <a:srgbClr val="174C81"/>
                </a:solidFill>
                <a:latin typeface="微软雅黑" panose="020B0503020204020204" pitchFamily="34" charset="-122"/>
                <a:ea typeface="微软雅黑" panose="020B0503020204020204" pitchFamily="34" charset="-122"/>
              </a:rPr>
              <a:t>存在的短板与差距</a:t>
            </a:r>
            <a:endParaRPr lang="zh-CN" altLang="en-US" sz="4000" dirty="0">
              <a:solidFill>
                <a:srgbClr val="174C81"/>
              </a:solidFill>
              <a:latin typeface="微软雅黑" panose="020B0503020204020204" pitchFamily="34" charset="-122"/>
              <a:ea typeface="微软雅黑" panose="020B0503020204020204" pitchFamily="34" charset="-122"/>
            </a:endParaRPr>
          </a:p>
        </p:txBody>
      </p:sp>
      <p:sp>
        <p:nvSpPr>
          <p:cNvPr id="27" name="PA_文本框 2"/>
          <p:cNvSpPr txBox="true"/>
          <p:nvPr>
            <p:custDataLst>
              <p:tags r:id="rId1"/>
            </p:custDataLst>
          </p:nvPr>
        </p:nvSpPr>
        <p:spPr>
          <a:xfrm>
            <a:off x="5306726" y="1840240"/>
            <a:ext cx="1571921" cy="1106457"/>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true"/>
                </a:gradFill>
                <a:effectLst/>
                <a:uLnTx/>
                <a:uFillTx/>
                <a:latin typeface="Arial" panose="020B0604020202020204"/>
                <a:ea typeface="微软雅黑" panose="020B0503020204020204" pitchFamily="34" charset="-122"/>
              </a:defRPr>
            </a:lvl1pPr>
          </a:lstStyle>
          <a:p>
            <a:pPr algn="ctr"/>
            <a:r>
              <a:rPr lang="en-US" altLang="zh-CN" sz="6000" b="0" dirty="0">
                <a:solidFill>
                  <a:srgbClr val="174C81"/>
                </a:solidFill>
                <a:latin typeface="微软雅黑" panose="020B0503020204020204" pitchFamily="34" charset="-122"/>
                <a:ea typeface="微软雅黑" panose="020B0503020204020204" pitchFamily="34" charset="-122"/>
              </a:rPr>
              <a:t>03</a:t>
            </a:r>
            <a:endParaRPr lang="en-US" sz="6000" b="0" dirty="0">
              <a:solidFill>
                <a:srgbClr val="174C8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PART.03</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5" y="771525"/>
            <a:ext cx="8717280" cy="874395"/>
          </a:xfrm>
          <a:prstGeom prst="rect">
            <a:avLst/>
          </a:prstGeom>
          <a:noFill/>
        </p:spPr>
        <p:txBody>
          <a:bodyPr wrap="square" rtlCol="0">
            <a:noAutofit/>
            <a:scene3d>
              <a:camera prst="orthographicFront"/>
              <a:lightRig rig="threePt" dir="t"/>
            </a:scene3d>
            <a:sp3d contourW="12700"/>
          </a:bodyPr>
          <a:lstStyle/>
          <a:p>
            <a:r>
              <a:rPr lang="zh-CN" altLang="en-US" sz="3600" dirty="0">
                <a:latin typeface="黑体" panose="02010609060101010101" charset="-122"/>
                <a:ea typeface="黑体" panose="02010609060101010101" charset="-122"/>
                <a:cs typeface="+mn-ea"/>
                <a:sym typeface="+mn-lt"/>
              </a:rPr>
              <a:t>一、水土保持工作体制机制不够健全</a:t>
            </a:r>
            <a:endParaRPr lang="zh-CN" altLang="en-US" sz="3600" dirty="0">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866775" y="1474470"/>
            <a:ext cx="9735185" cy="4058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250000"/>
              </a:lnSpc>
            </a:pPr>
            <a:r>
              <a:rPr lang="zh-CN" altLang="en-US" sz="2400" dirty="0">
                <a:latin typeface="黑体" panose="02010609060101010101" charset="-122"/>
                <a:ea typeface="黑体" panose="02010609060101010101" charset="-122"/>
                <a:cs typeface="+mn-ea"/>
                <a:sym typeface="+mn-lt"/>
              </a:rPr>
              <a:t>    目前，我区虽然已建立负责指导和统筹新时代水土保持工作的议事协调机制。但实际工作中解决难题、作用发挥还不够高效，水土保持相关工作职责落实还有不足，相关议事协调机制还需要不断完善。</a:t>
            </a:r>
            <a:endParaRPr lang="zh-CN" altLang="en-US" sz="2400" dirty="0">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PART.03</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5" y="771525"/>
            <a:ext cx="8717280" cy="874395"/>
          </a:xfrm>
          <a:prstGeom prst="rect">
            <a:avLst/>
          </a:prstGeom>
          <a:noFill/>
        </p:spPr>
        <p:txBody>
          <a:bodyPr wrap="square" rtlCol="0">
            <a:noAutofit/>
            <a:scene3d>
              <a:camera prst="orthographicFront"/>
              <a:lightRig rig="threePt" dir="t"/>
            </a:scene3d>
            <a:sp3d contourW="12700"/>
          </a:bodyPr>
          <a:lstStyle/>
          <a:p>
            <a:r>
              <a:rPr lang="zh-CN" altLang="en-US" sz="3600" dirty="0">
                <a:latin typeface="黑体" panose="02010609060101010101" charset="-122"/>
                <a:ea typeface="黑体" panose="02010609060101010101" charset="-122"/>
                <a:cs typeface="+mn-ea"/>
                <a:sym typeface="+mn-lt"/>
              </a:rPr>
              <a:t>二、人为水土流失监管不够到位</a:t>
            </a:r>
            <a:endParaRPr lang="zh-CN" altLang="en-US" sz="3600" dirty="0">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866775" y="1474470"/>
            <a:ext cx="9735185" cy="504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90000"/>
              </a:lnSpc>
            </a:pPr>
            <a:r>
              <a:rPr lang="zh-CN" altLang="en-US" sz="2400" dirty="0">
                <a:solidFill>
                  <a:schemeClr val="tx1"/>
                </a:solidFill>
                <a:latin typeface="黑体" panose="02010609060101010101" charset="-122"/>
                <a:ea typeface="黑体" panose="02010609060101010101" charset="-122"/>
                <a:cs typeface="+mn-ea"/>
                <a:sym typeface="+mn-lt"/>
              </a:rPr>
              <a:t>   </a:t>
            </a:r>
            <a:r>
              <a:rPr lang="en-US" altLang="zh-CN" sz="2400" dirty="0">
                <a:solidFill>
                  <a:schemeClr val="tx1"/>
                </a:solidFill>
                <a:latin typeface="黑体" panose="02010609060101010101" charset="-122"/>
                <a:ea typeface="黑体" panose="02010609060101010101" charset="-122"/>
                <a:cs typeface="+mn-ea"/>
                <a:sym typeface="+mn-lt"/>
              </a:rPr>
              <a:t>   </a:t>
            </a:r>
            <a:r>
              <a:rPr lang="zh-CN" altLang="en-US" sz="2400" dirty="0">
                <a:solidFill>
                  <a:schemeClr val="tx1"/>
                </a:solidFill>
                <a:latin typeface="黑体" panose="02010609060101010101" charset="-122"/>
                <a:ea typeface="黑体" panose="02010609060101010101" charset="-122"/>
                <a:cs typeface="+mn-ea"/>
                <a:sym typeface="+mn-lt"/>
              </a:rPr>
              <a:t> 部分生产建设单位水土保持法律责任意识不强，违法违规现象还有发生；水行政主管部门监管手段还不够，不能及时精准发现违法违规行为；部门协同监管和联动执法还不够。</a:t>
            </a:r>
            <a:endParaRPr lang="zh-CN" altLang="en-US" sz="2400" dirty="0">
              <a:solidFill>
                <a:schemeClr val="tx1"/>
              </a:solidFill>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PART.03</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5" y="771525"/>
            <a:ext cx="8717280" cy="874395"/>
          </a:xfrm>
          <a:prstGeom prst="rect">
            <a:avLst/>
          </a:prstGeom>
          <a:noFill/>
        </p:spPr>
        <p:txBody>
          <a:bodyPr wrap="square" rtlCol="0">
            <a:noAutofit/>
            <a:scene3d>
              <a:camera prst="orthographicFront"/>
              <a:lightRig rig="threePt" dir="t"/>
            </a:scene3d>
            <a:sp3d contourW="12700"/>
          </a:bodyPr>
          <a:lstStyle/>
          <a:p>
            <a:r>
              <a:rPr lang="zh-CN" altLang="en-US" sz="3600" dirty="0">
                <a:latin typeface="黑体" panose="02010609060101010101" charset="-122"/>
                <a:ea typeface="黑体" panose="02010609060101010101" charset="-122"/>
                <a:cs typeface="+mn-ea"/>
                <a:sym typeface="+mn-lt"/>
              </a:rPr>
              <a:t>三、水土流失综合治理投入还需加大</a:t>
            </a:r>
            <a:endParaRPr lang="zh-CN" altLang="en-US" sz="3600" dirty="0">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866775" y="1474470"/>
            <a:ext cx="9735185" cy="5078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90000"/>
              </a:lnSpc>
            </a:pPr>
            <a:r>
              <a:rPr lang="zh-CN" altLang="en-US" sz="2400" dirty="0">
                <a:latin typeface="Times New Roman" panose="02020603050405020304" charset="0"/>
                <a:ea typeface="黑体" panose="02010609060101010101" charset="-122"/>
                <a:cs typeface="Times New Roman" panose="02020603050405020304" charset="0"/>
                <a:sym typeface="+mn-lt"/>
              </a:rPr>
              <a:t>       根据省政府批复的</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山西省水土保持规划（</a:t>
            </a:r>
            <a:r>
              <a:rPr lang="en-US" altLang="zh-CN" sz="2400" dirty="0">
                <a:latin typeface="Times New Roman" panose="02020603050405020304" charset="0"/>
                <a:ea typeface="黑体" panose="02010609060101010101" charset="-122"/>
                <a:cs typeface="Times New Roman" panose="02020603050405020304" charset="0"/>
                <a:sym typeface="+mn-lt"/>
              </a:rPr>
              <a:t>2016-2030</a:t>
            </a:r>
            <a:r>
              <a:rPr lang="zh-CN" altLang="en-US" sz="2400" dirty="0">
                <a:latin typeface="Times New Roman" panose="02020603050405020304" charset="0"/>
                <a:ea typeface="黑体" panose="02010609060101010101" charset="-122"/>
                <a:cs typeface="Times New Roman" panose="02020603050405020304" charset="0"/>
                <a:sym typeface="+mn-lt"/>
              </a:rPr>
              <a:t>年）</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，我市每年需完成新增水土流失治理面积不少于</a:t>
            </a:r>
            <a:r>
              <a:rPr lang="en-US" altLang="zh-CN" sz="2400" dirty="0">
                <a:latin typeface="Times New Roman" panose="02020603050405020304" charset="0"/>
                <a:ea typeface="黑体" panose="02010609060101010101" charset="-122"/>
                <a:cs typeface="Times New Roman" panose="02020603050405020304" charset="0"/>
                <a:sym typeface="+mn-lt"/>
              </a:rPr>
              <a:t>145.8</a:t>
            </a:r>
            <a:r>
              <a:rPr lang="zh-CN" altLang="en-US" sz="2400" dirty="0">
                <a:latin typeface="Times New Roman" panose="02020603050405020304" charset="0"/>
                <a:ea typeface="黑体" panose="02010609060101010101" charset="-122"/>
                <a:cs typeface="Times New Roman" panose="02020603050405020304" charset="0"/>
                <a:sym typeface="+mn-lt"/>
              </a:rPr>
              <a:t>平方公里。</a:t>
            </a:r>
            <a:r>
              <a:rPr lang="en-US" altLang="zh-CN" sz="2400" dirty="0">
                <a:latin typeface="Times New Roman" panose="02020603050405020304" charset="0"/>
                <a:ea typeface="黑体" panose="02010609060101010101" charset="-122"/>
                <a:cs typeface="Times New Roman" panose="02020603050405020304" charset="0"/>
                <a:sym typeface="+mn-lt"/>
              </a:rPr>
              <a:t>2023</a:t>
            </a:r>
            <a:r>
              <a:rPr lang="zh-CN" altLang="en-US" sz="2400" dirty="0">
                <a:latin typeface="Times New Roman" panose="02020603050405020304" charset="0"/>
                <a:ea typeface="黑体" panose="02010609060101010101" charset="-122"/>
                <a:cs typeface="Times New Roman" panose="02020603050405020304" charset="0"/>
                <a:sym typeface="+mn-lt"/>
              </a:rPr>
              <a:t>年中央水土保持资金大幅减少，且主要向黄河流域和西部地区倾斜，投入我省资金较少。</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190000"/>
              </a:lnSpc>
            </a:pPr>
            <a:r>
              <a:rPr lang="zh-CN" altLang="en-US" sz="2400" dirty="0">
                <a:latin typeface="Times New Roman" panose="02020603050405020304" charset="0"/>
                <a:ea typeface="黑体" panose="02010609060101010101" charset="-122"/>
                <a:cs typeface="Times New Roman" panose="02020603050405020304" charset="0"/>
                <a:sym typeface="+mn-lt"/>
              </a:rPr>
              <a:t>       市县级财政用于水土流失治理的投入与治理需求还不平衡，以奖代补尚处于试点阶段，多元化投资渠道尚未形成，治理成效和覆盖面还需进一步提升。</a:t>
            </a:r>
            <a:endParaRPr lang="zh-CN" sz="2400" dirty="0">
              <a:latin typeface="Times New Roman" panose="02020603050405020304" charset="0"/>
              <a:ea typeface="黑体" panose="02010609060101010101" charset="-122"/>
              <a:cs typeface="Times New Roman" panose="02020603050405020304" charset="0"/>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1031557" y="636494"/>
            <a:ext cx="10309543" cy="5280212"/>
          </a:xfrm>
          <a:prstGeom prst="roundRect">
            <a:avLst/>
          </a:prstGeom>
          <a:solidFill>
            <a:srgbClr val="174C8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indent="288290">
              <a:lnSpc>
                <a:spcPct val="165000"/>
              </a:lnSpc>
              <a:spcBef>
                <a:spcPts val="50"/>
              </a:spcBef>
            </a:pPr>
            <a:r>
              <a:rPr lang="zh-CN" altLang="en-US" sz="2400" b="1" dirty="0">
                <a:latin typeface="Times New Roman" panose="02020603050405020304" charset="0"/>
                <a:ea typeface="黑体" panose="02010609060101010101" charset="-122"/>
                <a:cs typeface="Times New Roman" panose="02020603050405020304" charset="0"/>
              </a:rPr>
              <a:t>   近日，省政府办公厅印发了</a:t>
            </a:r>
            <a:r>
              <a:rPr lang="en-US" altLang="zh-CN" sz="2400" b="1" dirty="0">
                <a:latin typeface="Times New Roman" panose="02020603050405020304" charset="0"/>
                <a:ea typeface="黑体" panose="02010609060101010101" charset="-122"/>
                <a:cs typeface="Times New Roman" panose="02020603050405020304" charset="0"/>
              </a:rPr>
              <a:t>《</a:t>
            </a:r>
            <a:r>
              <a:rPr lang="zh-CN" altLang="en-US" sz="2400" b="1" dirty="0">
                <a:latin typeface="Times New Roman" panose="02020603050405020304" charset="0"/>
                <a:ea typeface="黑体" panose="02010609060101010101" charset="-122"/>
                <a:cs typeface="Times New Roman" panose="02020603050405020304" charset="0"/>
              </a:rPr>
              <a:t>山西省加强新时代水土保持工作实施方案</a:t>
            </a:r>
            <a:r>
              <a:rPr lang="en-US" altLang="zh-CN" sz="2400" b="1" dirty="0">
                <a:latin typeface="Times New Roman" panose="02020603050405020304" charset="0"/>
                <a:ea typeface="黑体" panose="02010609060101010101" charset="-122"/>
                <a:cs typeface="Times New Roman" panose="02020603050405020304" charset="0"/>
              </a:rPr>
              <a:t>》</a:t>
            </a:r>
            <a:r>
              <a:rPr lang="zh-CN" altLang="en-US" sz="2400" b="1" dirty="0">
                <a:latin typeface="Times New Roman" panose="02020603050405020304" charset="0"/>
                <a:ea typeface="黑体" panose="02010609060101010101" charset="-122"/>
                <a:cs typeface="Times New Roman" panose="02020603050405020304" charset="0"/>
              </a:rPr>
              <a:t>，坚持问题导向、目标导向，明确全省今后一个时期水土流失防治目标任务、落实举措和协调推进机制进一步压实各级各部门责任，调动全省上下水土流失防治的积极性和主动性，努力实现人与自然和谐共生。</a:t>
            </a:r>
            <a:endParaRPr lang="en-US" altLang="zh-CN" sz="2400" b="1" dirty="0">
              <a:latin typeface="Times New Roman" panose="02020603050405020304" charset="0"/>
              <a:ea typeface="黑体" panose="02010609060101010101" charset="-122"/>
              <a:cs typeface="Times New Roman" panose="02020603050405020304" charset="0"/>
            </a:endParaRPr>
          </a:p>
          <a:p>
            <a:pPr indent="288290">
              <a:lnSpc>
                <a:spcPct val="165000"/>
              </a:lnSpc>
            </a:pPr>
            <a:r>
              <a:rPr lang="zh-CN" altLang="en-US" sz="2400" b="1" dirty="0">
                <a:latin typeface="Times New Roman" panose="02020603050405020304" charset="0"/>
                <a:ea typeface="黑体" panose="02010609060101010101" charset="-122"/>
                <a:cs typeface="Times New Roman" panose="02020603050405020304" charset="0"/>
              </a:rPr>
              <a:t>  为推动水土保持高质量发展，结合屯留区实际情况，长治市屯留区人民政府办公室文下发了</a:t>
            </a:r>
            <a:r>
              <a:rPr lang="en-US" altLang="zh-CN" sz="2400" b="1" dirty="0">
                <a:latin typeface="Times New Roman" panose="02020603050405020304" charset="0"/>
                <a:ea typeface="黑体" panose="02010609060101010101" charset="-122"/>
                <a:cs typeface="Times New Roman" panose="02020603050405020304" charset="0"/>
              </a:rPr>
              <a:t>《</a:t>
            </a:r>
            <a:r>
              <a:rPr lang="zh-CN" altLang="en-US" sz="2400" b="1" dirty="0">
                <a:latin typeface="Times New Roman" panose="02020603050405020304" charset="0"/>
                <a:ea typeface="黑体" panose="02010609060101010101" charset="-122"/>
                <a:cs typeface="Times New Roman" panose="02020603050405020304" charset="0"/>
              </a:rPr>
              <a:t>关于印发长治市屯留区加强新时代水土保持工作实施方案的通知</a:t>
            </a:r>
            <a:r>
              <a:rPr lang="en-US" altLang="zh-CN" sz="2400" b="1" dirty="0">
                <a:latin typeface="Times New Roman" panose="02020603050405020304" charset="0"/>
                <a:ea typeface="黑体" panose="02010609060101010101" charset="-122"/>
                <a:cs typeface="Times New Roman" panose="02020603050405020304" charset="0"/>
              </a:rPr>
              <a:t>》</a:t>
            </a:r>
            <a:r>
              <a:rPr lang="zh-CN" altLang="en-US" sz="2400" b="1" dirty="0">
                <a:latin typeface="Times New Roman" panose="02020603050405020304" charset="0"/>
                <a:ea typeface="黑体" panose="02010609060101010101" charset="-122"/>
                <a:cs typeface="Times New Roman" panose="02020603050405020304" charset="0"/>
              </a:rPr>
              <a:t>（</a:t>
            </a:r>
            <a:r>
              <a:rPr lang="zh-CN" altLang="en-US" sz="2400" b="1" dirty="0">
                <a:latin typeface="Times New Roman" panose="02020603050405020304" charset="0"/>
                <a:ea typeface="黑体" panose="02010609060101010101" charset="-122"/>
                <a:cs typeface="Times New Roman" panose="02020603050405020304" charset="0"/>
                <a:sym typeface="+mn-ea"/>
              </a:rPr>
              <a:t>屯政办发</a:t>
            </a:r>
            <a:r>
              <a:rPr lang="en-US" altLang="zh-CN" sz="2400" b="1" dirty="0">
                <a:latin typeface="Times New Roman" panose="02020603050405020304" charset="0"/>
                <a:ea typeface="黑体" panose="02010609060101010101" charset="-122"/>
                <a:cs typeface="Times New Roman" panose="02020603050405020304" charset="0"/>
                <a:sym typeface="+mn-ea"/>
              </a:rPr>
              <a:t>〔2023〕44</a:t>
            </a:r>
            <a:r>
              <a:rPr lang="zh-CN" altLang="en-US" sz="2400" b="1" dirty="0">
                <a:latin typeface="Times New Roman" panose="02020603050405020304" charset="0"/>
                <a:ea typeface="黑体" panose="02010609060101010101" charset="-122"/>
                <a:cs typeface="Times New Roman" panose="02020603050405020304" charset="0"/>
                <a:sym typeface="+mn-ea"/>
              </a:rPr>
              <a:t>号</a:t>
            </a:r>
            <a:r>
              <a:rPr lang="zh-CN" altLang="en-US" sz="2400" b="1" dirty="0">
                <a:latin typeface="Times New Roman" panose="02020603050405020304" charset="0"/>
                <a:ea typeface="黑体" panose="02010609060101010101" charset="-122"/>
                <a:cs typeface="Times New Roman" panose="02020603050405020304" charset="0"/>
              </a:rPr>
              <a:t>）。</a:t>
            </a:r>
            <a:endParaRPr lang="zh-CN" altLang="en-US" sz="2400" b="1" dirty="0">
              <a:latin typeface="Times New Roman" panose="02020603050405020304" charset="0"/>
              <a:ea typeface="黑体" panose="02010609060101010101"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PART.03</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5" y="771525"/>
            <a:ext cx="8717280" cy="874395"/>
          </a:xfrm>
          <a:prstGeom prst="rect">
            <a:avLst/>
          </a:prstGeom>
          <a:noFill/>
        </p:spPr>
        <p:txBody>
          <a:bodyPr wrap="square" rtlCol="0">
            <a:noAutofit/>
            <a:scene3d>
              <a:camera prst="orthographicFront"/>
              <a:lightRig rig="threePt" dir="t"/>
            </a:scene3d>
            <a:sp3d contourW="12700"/>
          </a:bodyPr>
          <a:lstStyle/>
          <a:p>
            <a:r>
              <a:rPr lang="zh-CN" altLang="en-US" sz="3600" dirty="0">
                <a:latin typeface="黑体" panose="02010609060101010101" charset="-122"/>
                <a:ea typeface="黑体" panose="02010609060101010101" charset="-122"/>
                <a:cs typeface="+mn-ea"/>
                <a:sym typeface="+mn-lt"/>
              </a:rPr>
              <a:t>四、</a:t>
            </a:r>
            <a:r>
              <a:rPr lang="zh-CN" altLang="en-US" sz="3600" i="0" dirty="0">
                <a:effectLst/>
                <a:latin typeface="方正仿宋_GBK" panose="02000000000000000000" charset="-122"/>
              </a:rPr>
              <a:t>水土保持监测与信息化科技水平不够</a:t>
            </a:r>
            <a:endParaRPr lang="zh-CN" altLang="en-US" sz="3600" dirty="0">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866775" y="1474470"/>
            <a:ext cx="9735185" cy="502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90000"/>
              </a:lnSpc>
            </a:pPr>
            <a:r>
              <a:rPr lang="zh-CN" altLang="en-US" sz="2400" dirty="0">
                <a:solidFill>
                  <a:schemeClr val="tx1"/>
                </a:solidFill>
                <a:latin typeface="黑体" panose="02010609060101010101" charset="-122"/>
                <a:ea typeface="黑体" panose="02010609060101010101" charset="-122"/>
                <a:cs typeface="+mn-ea"/>
                <a:sym typeface="+mn-lt"/>
              </a:rPr>
              <a:t>    我省虽建立了水土保持信息化平台，但现有平台开发运用不够，遥感、云计算、大数据与水土保持融合不够，利用水土保持信息化手段辅助水土保持监管、治理等工作与先进地区还有差距。</a:t>
            </a:r>
            <a:endParaRPr lang="en-US" altLang="zh-CN" sz="2400" dirty="0">
              <a:solidFill>
                <a:schemeClr val="tx1"/>
              </a:solidFill>
              <a:latin typeface="黑体" panose="02010609060101010101" charset="-122"/>
              <a:ea typeface="黑体" panose="02010609060101010101" charset="-122"/>
              <a:cs typeface="+mn-ea"/>
              <a:sym typeface="+mn-lt"/>
            </a:endParaRPr>
          </a:p>
          <a:p>
            <a:pPr>
              <a:lnSpc>
                <a:spcPct val="190000"/>
              </a:lnSpc>
            </a:pPr>
            <a:r>
              <a:rPr lang="zh-CN" altLang="en-US" sz="2400" dirty="0">
                <a:solidFill>
                  <a:schemeClr val="tx1"/>
                </a:solidFill>
                <a:latin typeface="黑体" panose="02010609060101010101" charset="-122"/>
                <a:ea typeface="黑体" panose="02010609060101010101" charset="-122"/>
                <a:cs typeface="+mn-ea"/>
                <a:sym typeface="+mn-lt"/>
              </a:rPr>
              <a:t>    我区设置有水土保持监测站，但距离新时代水土保持高质量发展要求还有差距。重点区域水土流失基础研究、关键技术攻关、技术推广和科技成果转化能力不足。</a:t>
            </a:r>
            <a:endParaRPr lang="zh-CN" sz="2400" dirty="0">
              <a:solidFill>
                <a:srgbClr val="FF0000"/>
              </a:solidFill>
              <a:latin typeface="黑体" panose="02010609060101010101" charset="-122"/>
              <a:ea typeface="黑体" panose="02010609060101010101" charset="-122"/>
              <a:cs typeface="+mn-ea"/>
              <a:sym typeface="+mn-lt"/>
            </a:endParaRPr>
          </a:p>
          <a:p>
            <a:pPr>
              <a:lnSpc>
                <a:spcPct val="190000"/>
              </a:lnSpc>
            </a:pPr>
            <a:endParaRPr lang="zh-CN" sz="2400" dirty="0">
              <a:solidFill>
                <a:schemeClr val="tx1"/>
              </a:solidFill>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PART.03</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5" y="771525"/>
            <a:ext cx="8717280" cy="874395"/>
          </a:xfrm>
          <a:prstGeom prst="rect">
            <a:avLst/>
          </a:prstGeom>
          <a:noFill/>
        </p:spPr>
        <p:txBody>
          <a:bodyPr wrap="square" rtlCol="0">
            <a:noAutofit/>
            <a:scene3d>
              <a:camera prst="orthographicFront"/>
              <a:lightRig rig="threePt" dir="t"/>
            </a:scene3d>
            <a:sp3d contourW="12700"/>
          </a:bodyPr>
          <a:lstStyle/>
          <a:p>
            <a:r>
              <a:rPr lang="zh-CN" altLang="en-US" sz="3600" dirty="0">
                <a:latin typeface="黑体" panose="02010609060101010101" charset="-122"/>
                <a:ea typeface="黑体" panose="02010609060101010101" charset="-122"/>
                <a:cs typeface="+mn-ea"/>
                <a:sym typeface="+mn-lt"/>
              </a:rPr>
              <a:t>五、水土保持宣传教育范围还不广</a:t>
            </a:r>
            <a:endParaRPr lang="zh-CN" altLang="en-US" sz="3600" dirty="0">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866775" y="1474470"/>
            <a:ext cx="9735185" cy="4058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90000"/>
              </a:lnSpc>
            </a:pPr>
            <a:r>
              <a:rPr lang="zh-CN" altLang="en-US" sz="2400" dirty="0">
                <a:solidFill>
                  <a:schemeClr val="tx1"/>
                </a:solidFill>
                <a:latin typeface="黑体" panose="02010609060101010101" charset="-122"/>
                <a:ea typeface="黑体" panose="02010609060101010101" charset="-122"/>
                <a:cs typeface="+mn-ea"/>
                <a:sym typeface="+mn-lt"/>
              </a:rPr>
              <a:t>    我区目前水土保持国策宣传教育进学校覆盖面还不广，全社会水土保持意识还不强，关心、支持水土保持工作的氛围还不够， 宣传的手段和方式还不够多样性。</a:t>
            </a:r>
            <a:endParaRPr lang="zh-CN" altLang="en-US" sz="2400" dirty="0">
              <a:solidFill>
                <a:schemeClr val="tx1"/>
              </a:solidFill>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48625" y="4612854"/>
            <a:ext cx="4317326" cy="2299662"/>
            <a:chOff x="-1248625" y="4612854"/>
            <a:chExt cx="4317326" cy="2299662"/>
          </a:xfrm>
        </p:grpSpPr>
        <p:sp>
          <p:nvSpPr>
            <p:cNvPr id="9" name="圆角矩形 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圆角矩形 7"/>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圆角矩形 4"/>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6" name="圆角矩形 5"/>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圆角矩形 6"/>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椭圆 9"/>
            <p:cNvSpPr/>
            <p:nvPr/>
          </p:nvSpPr>
          <p:spPr>
            <a:xfrm>
              <a:off x="2227096" y="4612854"/>
              <a:ext cx="422125" cy="422124"/>
            </a:xfrm>
            <a:prstGeom prst="ellipse">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圆角矩形 10"/>
            <p:cNvSpPr/>
            <p:nvPr/>
          </p:nvSpPr>
          <p:spPr>
            <a:xfrm rot="18940119">
              <a:off x="213571" y="6547315"/>
              <a:ext cx="2321251" cy="365201"/>
            </a:xfrm>
            <a:prstGeom prst="roundRect">
              <a:avLst>
                <a:gd name="adj" fmla="val 50000"/>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rot="10800000">
            <a:off x="9097642" y="-221613"/>
            <a:ext cx="4317326" cy="2299662"/>
            <a:chOff x="-1248625" y="4612854"/>
            <a:chExt cx="4317326" cy="2299662"/>
          </a:xfrm>
        </p:grpSpPr>
        <p:sp>
          <p:nvSpPr>
            <p:cNvPr id="29" name="圆角矩形 2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0" name="圆角矩形 29"/>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圆角矩形 30"/>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2" name="圆角矩形 31"/>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3" name="圆角矩形 32"/>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4" name="椭圆 33"/>
            <p:cNvSpPr/>
            <p:nvPr/>
          </p:nvSpPr>
          <p:spPr>
            <a:xfrm>
              <a:off x="2227096" y="4612854"/>
              <a:ext cx="422125" cy="422124"/>
            </a:xfrm>
            <a:prstGeom prst="ellipse">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5" name="圆角矩形 34"/>
            <p:cNvSpPr/>
            <p:nvPr/>
          </p:nvSpPr>
          <p:spPr>
            <a:xfrm rot="18940119">
              <a:off x="213571" y="6547315"/>
              <a:ext cx="2321251" cy="365201"/>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3" name="圆角矩形 22"/>
          <p:cNvSpPr/>
          <p:nvPr/>
        </p:nvSpPr>
        <p:spPr>
          <a:xfrm>
            <a:off x="5117533" y="4536639"/>
            <a:ext cx="1978281" cy="397891"/>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24" name="矩形 23"/>
          <p:cNvSpPr/>
          <p:nvPr/>
        </p:nvSpPr>
        <p:spPr>
          <a:xfrm>
            <a:off x="5441155" y="4570475"/>
            <a:ext cx="1333870"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PART.04</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true"/>
          <p:nvPr/>
        </p:nvSpPr>
        <p:spPr>
          <a:xfrm>
            <a:off x="2488026" y="2941698"/>
            <a:ext cx="7209322" cy="706755"/>
          </a:xfrm>
          <a:prstGeom prst="rect">
            <a:avLst/>
          </a:prstGeom>
          <a:noFill/>
        </p:spPr>
        <p:txBody>
          <a:bodyPr wrap="square" rtlCol="0">
            <a:spAutoFit/>
          </a:bodyPr>
          <a:lstStyle/>
          <a:p>
            <a:pPr algn="ctr"/>
            <a:r>
              <a:rPr lang="zh-CN" altLang="en-US" sz="4000" dirty="0">
                <a:solidFill>
                  <a:srgbClr val="174C81"/>
                </a:solidFill>
                <a:latin typeface="微软雅黑" panose="020B0503020204020204" pitchFamily="34" charset="-122"/>
                <a:ea typeface="微软雅黑" panose="020B0503020204020204" pitchFamily="34" charset="-122"/>
              </a:rPr>
              <a:t>重点工作任务</a:t>
            </a:r>
            <a:endParaRPr lang="zh-CN" altLang="en-US" sz="4000" dirty="0">
              <a:solidFill>
                <a:srgbClr val="174C81"/>
              </a:solidFill>
              <a:latin typeface="微软雅黑" panose="020B0503020204020204" pitchFamily="34" charset="-122"/>
              <a:ea typeface="微软雅黑" panose="020B0503020204020204" pitchFamily="34" charset="-122"/>
            </a:endParaRPr>
          </a:p>
        </p:txBody>
      </p:sp>
      <p:sp>
        <p:nvSpPr>
          <p:cNvPr id="27" name="PA_文本框 2"/>
          <p:cNvSpPr txBox="true"/>
          <p:nvPr>
            <p:custDataLst>
              <p:tags r:id="rId1"/>
            </p:custDataLst>
          </p:nvPr>
        </p:nvSpPr>
        <p:spPr>
          <a:xfrm>
            <a:off x="5306726" y="1840240"/>
            <a:ext cx="1571921" cy="1106457"/>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true"/>
                </a:gradFill>
                <a:effectLst/>
                <a:uLnTx/>
                <a:uFillTx/>
                <a:latin typeface="Arial" panose="020B0604020202020204"/>
                <a:ea typeface="微软雅黑" panose="020B0503020204020204" pitchFamily="34" charset="-122"/>
              </a:defRPr>
            </a:lvl1pPr>
          </a:lstStyle>
          <a:p>
            <a:pPr algn="ctr"/>
            <a:r>
              <a:rPr lang="en-US" altLang="zh-CN" sz="6000" b="0" dirty="0">
                <a:solidFill>
                  <a:srgbClr val="174C81"/>
                </a:solidFill>
                <a:latin typeface="微软雅黑" panose="020B0503020204020204" pitchFamily="34" charset="-122"/>
                <a:ea typeface="微软雅黑" panose="020B0503020204020204" pitchFamily="34" charset="-122"/>
              </a:rPr>
              <a:t>04</a:t>
            </a:r>
            <a:endParaRPr lang="en-US" sz="6000" b="0" dirty="0">
              <a:solidFill>
                <a:srgbClr val="174C8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PART.04</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9" name="1"/>
          <p:cNvSpPr txBox="true">
            <a:spLocks noChangeArrowheads="true"/>
          </p:cNvSpPr>
          <p:nvPr>
            <p:custDataLst>
              <p:tags r:id="rId3"/>
            </p:custDataLst>
          </p:nvPr>
        </p:nvSpPr>
        <p:spPr bwMode="auto">
          <a:xfrm>
            <a:off x="525462" y="1079408"/>
            <a:ext cx="11141076" cy="5132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200000"/>
              </a:lnSpc>
            </a:pPr>
            <a:r>
              <a:rPr lang="zh-CN" altLang="en-US" sz="2400" dirty="0">
                <a:latin typeface="黑体" panose="02010609060101010101" charset="-122"/>
                <a:ea typeface="黑体" panose="02010609060101010101" charset="-122"/>
                <a:cs typeface="+mn-ea"/>
                <a:sym typeface="+mn-lt"/>
              </a:rPr>
              <a:t>    区水行政主管部门要发挥好水土保持工作牵头组织和统筹协调作用，区自然资源局、区生态环境局、区林业局、区农业农村局、区税务局、区检察院、长治市公安局屯留分局、区发科局、区乡村振兴中心、区交通运输局、区住建局、区文旅局、区行政审批局、各乡镇政府等部门要按照职责分工做好相关工作。</a:t>
            </a:r>
            <a:endParaRPr lang="en-US" altLang="zh-CN" sz="2400" dirty="0">
              <a:latin typeface="黑体" panose="02010609060101010101" charset="-122"/>
              <a:ea typeface="黑体" panose="02010609060101010101" charset="-122"/>
              <a:cs typeface="+mn-ea"/>
              <a:sym typeface="+mn-lt"/>
            </a:endParaRPr>
          </a:p>
          <a:p>
            <a:pPr>
              <a:lnSpc>
                <a:spcPct val="200000"/>
              </a:lnSpc>
            </a:pPr>
            <a:r>
              <a:rPr lang="en-US" altLang="zh-CN" sz="2400" dirty="0">
                <a:latin typeface="黑体" panose="02010609060101010101" charset="-122"/>
                <a:ea typeface="黑体" panose="02010609060101010101" charset="-122"/>
                <a:cs typeface="+mn-ea"/>
                <a:sym typeface="+mn-lt"/>
              </a:rPr>
              <a:t>    </a:t>
            </a:r>
            <a:r>
              <a:rPr lang="zh-CN" altLang="en-US" sz="2400" dirty="0">
                <a:latin typeface="黑体" panose="02010609060101010101" charset="-122"/>
                <a:ea typeface="黑体" panose="02010609060101010101" charset="-122"/>
                <a:cs typeface="+mn-ea"/>
                <a:sym typeface="+mn-lt"/>
              </a:rPr>
              <a:t>区政府要建立健全水土保持协调机制，研究解决重要问题，抓好督促落实。明确职责和任务分工，通过体制机制创新，压实责任</a:t>
            </a:r>
            <a:r>
              <a:rPr sz="2400" dirty="0">
                <a:latin typeface="黑体" panose="02010609060101010101" charset="-122"/>
                <a:ea typeface="黑体" panose="02010609060101010101" charset="-122"/>
                <a:cs typeface="+mn-ea"/>
                <a:sym typeface="+mn-lt"/>
              </a:rPr>
              <a:t>。</a:t>
            </a:r>
            <a:endParaRPr lang="zh-CN" altLang="en-US" sz="2400" dirty="0">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5335"/>
            <a:ext cx="12192000" cy="6858000"/>
          </a:xfrm>
          <a:prstGeom prst="rect">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p:cNvGrpSpPr/>
          <p:nvPr/>
        </p:nvGrpSpPr>
        <p:grpSpPr>
          <a:xfrm>
            <a:off x="-2192595" y="3153619"/>
            <a:ext cx="7267919" cy="3391318"/>
            <a:chOff x="-2006095" y="2878667"/>
            <a:chExt cx="7267919" cy="3391318"/>
          </a:xfrm>
        </p:grpSpPr>
        <p:sp>
          <p:nvSpPr>
            <p:cNvPr id="3" name="圆角矩形 2"/>
            <p:cNvSpPr/>
            <p:nvPr/>
          </p:nvSpPr>
          <p:spPr>
            <a:xfrm rot="18940119">
              <a:off x="-1968263" y="5398088"/>
              <a:ext cx="5917052" cy="61051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 name="圆角矩形 3"/>
            <p:cNvSpPr/>
            <p:nvPr/>
          </p:nvSpPr>
          <p:spPr>
            <a:xfrm rot="18940119">
              <a:off x="1381348" y="3112292"/>
              <a:ext cx="3880476" cy="610514"/>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圆角矩形 4"/>
            <p:cNvSpPr/>
            <p:nvPr/>
          </p:nvSpPr>
          <p:spPr>
            <a:xfrm rot="18940119">
              <a:off x="-1104948" y="4255488"/>
              <a:ext cx="3431972" cy="539951"/>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6" name="圆角矩形 5"/>
            <p:cNvSpPr/>
            <p:nvPr/>
          </p:nvSpPr>
          <p:spPr>
            <a:xfrm rot="18940119">
              <a:off x="-2006095" y="4921111"/>
              <a:ext cx="5243175" cy="61051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圆角矩形 6"/>
            <p:cNvSpPr/>
            <p:nvPr/>
          </p:nvSpPr>
          <p:spPr>
            <a:xfrm rot="18940119">
              <a:off x="-676635" y="5220445"/>
              <a:ext cx="5408627" cy="61051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椭圆 7"/>
            <p:cNvSpPr/>
            <p:nvPr/>
          </p:nvSpPr>
          <p:spPr>
            <a:xfrm>
              <a:off x="4020707" y="2878667"/>
              <a:ext cx="622509" cy="622507"/>
            </a:xfrm>
            <a:prstGeom prst="ellipse">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9" name="圆角矩形 8"/>
            <p:cNvSpPr/>
            <p:nvPr/>
          </p:nvSpPr>
          <p:spPr>
            <a:xfrm rot="18940119">
              <a:off x="1051356" y="5731422"/>
              <a:ext cx="3423155" cy="538563"/>
            </a:xfrm>
            <a:prstGeom prst="roundRect">
              <a:avLst>
                <a:gd name="adj" fmla="val 50000"/>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18" name="组合 17"/>
          <p:cNvGrpSpPr/>
          <p:nvPr/>
        </p:nvGrpSpPr>
        <p:grpSpPr>
          <a:xfrm rot="10800000">
            <a:off x="10334793" y="310229"/>
            <a:ext cx="3443480" cy="1372248"/>
            <a:chOff x="-1853695" y="3264692"/>
            <a:chExt cx="7267919" cy="2896310"/>
          </a:xfrm>
        </p:grpSpPr>
        <p:sp>
          <p:nvSpPr>
            <p:cNvPr id="14" name="圆角矩形 13"/>
            <p:cNvSpPr/>
            <p:nvPr/>
          </p:nvSpPr>
          <p:spPr>
            <a:xfrm rot="18940119">
              <a:off x="-1815863" y="5550488"/>
              <a:ext cx="5917052" cy="61051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5" name="圆角矩形 14"/>
            <p:cNvSpPr/>
            <p:nvPr/>
          </p:nvSpPr>
          <p:spPr>
            <a:xfrm rot="18940119">
              <a:off x="1533748" y="3264692"/>
              <a:ext cx="3880476" cy="610514"/>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6" name="圆角矩形 15"/>
            <p:cNvSpPr/>
            <p:nvPr/>
          </p:nvSpPr>
          <p:spPr>
            <a:xfrm rot="18940119">
              <a:off x="-1853695" y="5073511"/>
              <a:ext cx="5243175" cy="61051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7" name="圆角矩形 16"/>
            <p:cNvSpPr/>
            <p:nvPr/>
          </p:nvSpPr>
          <p:spPr>
            <a:xfrm rot="18940119">
              <a:off x="-524235" y="5372845"/>
              <a:ext cx="5408627" cy="61051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4" name="圆角矩形 23"/>
          <p:cNvSpPr/>
          <p:nvPr/>
        </p:nvSpPr>
        <p:spPr>
          <a:xfrm rot="18940119">
            <a:off x="11130178" y="-110581"/>
            <a:ext cx="1417854" cy="223070"/>
          </a:xfrm>
          <a:prstGeom prst="roundRect">
            <a:avLst>
              <a:gd name="adj" fmla="val 50000"/>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1" name="文本框 40"/>
          <p:cNvSpPr txBox="true"/>
          <p:nvPr/>
        </p:nvSpPr>
        <p:spPr>
          <a:xfrm>
            <a:off x="1893141" y="1881339"/>
            <a:ext cx="1471361" cy="369332"/>
          </a:xfrm>
          <a:prstGeom prst="rect">
            <a:avLst/>
          </a:prstGeom>
          <a:noFill/>
        </p:spPr>
        <p:txBody>
          <a:bodyPr wrap="square" rtlCol="0">
            <a:spAutoFit/>
          </a:bodyPr>
          <a:lstStyle/>
          <a:p>
            <a:pPr algn="dist"/>
            <a:r>
              <a:rPr lang="en-US" altLang="zh-CN" dirty="0">
                <a:solidFill>
                  <a:schemeClr val="bg1"/>
                </a:solidFill>
                <a:latin typeface="微软雅黑" panose="020B0503020204020204" pitchFamily="34" charset="-122"/>
                <a:ea typeface="微软雅黑" panose="020B0503020204020204" pitchFamily="34" charset="-122"/>
              </a:rPr>
              <a:t>CONTENTS</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42" name="PA_文本框 2"/>
          <p:cNvSpPr txBox="true"/>
          <p:nvPr>
            <p:custDataLst>
              <p:tags r:id="rId1"/>
            </p:custDataLst>
          </p:nvPr>
        </p:nvSpPr>
        <p:spPr>
          <a:xfrm>
            <a:off x="1614433" y="948455"/>
            <a:ext cx="1982964" cy="1005019"/>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true"/>
                </a:gradFill>
                <a:effectLst/>
                <a:uLnTx/>
                <a:uFillTx/>
                <a:latin typeface="Arial" panose="020B0604020202020204"/>
                <a:ea typeface="微软雅黑" panose="020B0503020204020204" pitchFamily="34" charset="-122"/>
              </a:defRPr>
            </a:lvl1pPr>
          </a:lstStyle>
          <a:p>
            <a:pPr algn="ctr"/>
            <a:r>
              <a:rPr lang="zh-CN" altLang="en-US" b="0" dirty="0">
                <a:solidFill>
                  <a:schemeClr val="bg1"/>
                </a:solidFill>
                <a:latin typeface="微软雅黑" panose="020B0503020204020204" pitchFamily="34" charset="-122"/>
                <a:ea typeface="微软雅黑" panose="020B0503020204020204" pitchFamily="34" charset="-122"/>
              </a:rPr>
              <a:t>目录</a:t>
            </a:r>
            <a:endParaRPr lang="en-US" b="0" dirty="0">
              <a:solidFill>
                <a:schemeClr val="bg1"/>
              </a:solidFill>
              <a:latin typeface="微软雅黑" panose="020B0503020204020204" pitchFamily="34" charset="-122"/>
              <a:ea typeface="微软雅黑" panose="020B0503020204020204" pitchFamily="34" charset="-122"/>
            </a:endParaRPr>
          </a:p>
        </p:txBody>
      </p:sp>
      <p:sp>
        <p:nvSpPr>
          <p:cNvPr id="45" name="文本框 44"/>
          <p:cNvSpPr txBox="true"/>
          <p:nvPr/>
        </p:nvSpPr>
        <p:spPr>
          <a:xfrm>
            <a:off x="6064661" y="2078412"/>
            <a:ext cx="351450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背景和意义</a:t>
            </a:r>
            <a:endPar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46" name="椭圆 45"/>
          <p:cNvSpPr/>
          <p:nvPr/>
        </p:nvSpPr>
        <p:spPr>
          <a:xfrm>
            <a:off x="5114057" y="1965201"/>
            <a:ext cx="682908" cy="6829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
        <p:nvSpPr>
          <p:cNvPr id="47" name="文本框 46"/>
          <p:cNvSpPr txBox="true"/>
          <p:nvPr/>
        </p:nvSpPr>
        <p:spPr>
          <a:xfrm>
            <a:off x="5177719" y="2121990"/>
            <a:ext cx="555585"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rPr>
              <a:t>01</a:t>
            </a: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
        <p:nvSpPr>
          <p:cNvPr id="49" name="文本框 48"/>
          <p:cNvSpPr txBox="true"/>
          <p:nvPr/>
        </p:nvSpPr>
        <p:spPr>
          <a:xfrm>
            <a:off x="6064661" y="3175937"/>
            <a:ext cx="2329345"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内容解读</a:t>
            </a:r>
            <a:endPar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50" name="椭圆 49"/>
          <p:cNvSpPr/>
          <p:nvPr/>
        </p:nvSpPr>
        <p:spPr>
          <a:xfrm>
            <a:off x="5114057" y="3062726"/>
            <a:ext cx="682908" cy="6829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
        <p:nvSpPr>
          <p:cNvPr id="51" name="文本框 50"/>
          <p:cNvSpPr txBox="true"/>
          <p:nvPr/>
        </p:nvSpPr>
        <p:spPr>
          <a:xfrm>
            <a:off x="5177719" y="3219515"/>
            <a:ext cx="555585"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rPr>
              <a:t>02</a:t>
            </a: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
        <p:nvSpPr>
          <p:cNvPr id="53" name="文本框 52"/>
          <p:cNvSpPr txBox="true"/>
          <p:nvPr/>
        </p:nvSpPr>
        <p:spPr>
          <a:xfrm>
            <a:off x="6064660" y="4316014"/>
            <a:ext cx="3202377" cy="461665"/>
          </a:xfrm>
          <a:prstGeom prst="rect">
            <a:avLst/>
          </a:prstGeom>
          <a:noFill/>
        </p:spPr>
        <p:txBody>
          <a:bodyPr wrap="square" rtlCol="0">
            <a:spAutoFit/>
          </a:bodyPr>
          <a:lstStyle/>
          <a:p>
            <a:pPr>
              <a:defRPr/>
            </a:pPr>
            <a:r>
              <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存在的短板与差距</a:t>
            </a:r>
            <a:endPar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54" name="椭圆 53"/>
          <p:cNvSpPr/>
          <p:nvPr/>
        </p:nvSpPr>
        <p:spPr>
          <a:xfrm>
            <a:off x="5114057" y="4202803"/>
            <a:ext cx="682908" cy="6829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
        <p:nvSpPr>
          <p:cNvPr id="55" name="文本框 54"/>
          <p:cNvSpPr txBox="true"/>
          <p:nvPr/>
        </p:nvSpPr>
        <p:spPr>
          <a:xfrm>
            <a:off x="5177719" y="4359592"/>
            <a:ext cx="555585"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rPr>
              <a:t>03</a:t>
            </a: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
        <p:nvSpPr>
          <p:cNvPr id="57" name="文本框 56"/>
          <p:cNvSpPr txBox="true"/>
          <p:nvPr/>
        </p:nvSpPr>
        <p:spPr>
          <a:xfrm>
            <a:off x="6064885" y="5463540"/>
            <a:ext cx="2949575"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重点工作任务</a:t>
            </a:r>
            <a:endPar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58" name="椭圆 57"/>
          <p:cNvSpPr/>
          <p:nvPr/>
        </p:nvSpPr>
        <p:spPr>
          <a:xfrm>
            <a:off x="5114057" y="5350144"/>
            <a:ext cx="682908" cy="6829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
        <p:nvSpPr>
          <p:cNvPr id="59" name="文本框 58"/>
          <p:cNvSpPr txBox="true"/>
          <p:nvPr/>
        </p:nvSpPr>
        <p:spPr>
          <a:xfrm>
            <a:off x="5177719" y="5506933"/>
            <a:ext cx="555585"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rPr>
              <a:t>04</a:t>
            </a:r>
            <a:endParaRPr kumimoji="0" lang="zh-CN" altLang="en-US" sz="1800" b="0" i="0" u="none" strike="noStrike" kern="1200" cap="none" spc="0" normalizeH="0" baseline="0" noProof="0">
              <a:ln>
                <a:noFill/>
              </a:ln>
              <a:solidFill>
                <a:srgbClr val="174C81"/>
              </a:solidFill>
              <a:effectLst/>
              <a:uLnTx/>
              <a:uFillTx/>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48625" y="4612854"/>
            <a:ext cx="4317326" cy="2299662"/>
            <a:chOff x="-1248625" y="4612854"/>
            <a:chExt cx="4317326" cy="2299662"/>
          </a:xfrm>
        </p:grpSpPr>
        <p:sp>
          <p:nvSpPr>
            <p:cNvPr id="9" name="圆角矩形 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圆角矩形 7"/>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圆角矩形 4"/>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6" name="圆角矩形 5"/>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圆角矩形 6"/>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椭圆 9"/>
            <p:cNvSpPr/>
            <p:nvPr/>
          </p:nvSpPr>
          <p:spPr>
            <a:xfrm>
              <a:off x="2227096" y="4612854"/>
              <a:ext cx="422125" cy="422124"/>
            </a:xfrm>
            <a:prstGeom prst="ellipse">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圆角矩形 10"/>
            <p:cNvSpPr/>
            <p:nvPr/>
          </p:nvSpPr>
          <p:spPr>
            <a:xfrm rot="18940119">
              <a:off x="213571" y="6547315"/>
              <a:ext cx="2321251" cy="365201"/>
            </a:xfrm>
            <a:prstGeom prst="roundRect">
              <a:avLst>
                <a:gd name="adj" fmla="val 50000"/>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rot="10800000">
            <a:off x="9097642" y="-221613"/>
            <a:ext cx="4317326" cy="2299662"/>
            <a:chOff x="-1248625" y="4612854"/>
            <a:chExt cx="4317326" cy="2299662"/>
          </a:xfrm>
        </p:grpSpPr>
        <p:sp>
          <p:nvSpPr>
            <p:cNvPr id="29" name="圆角矩形 2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0" name="圆角矩形 29"/>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圆角矩形 30"/>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2" name="圆角矩形 31"/>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3" name="圆角矩形 32"/>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4" name="椭圆 33"/>
            <p:cNvSpPr/>
            <p:nvPr/>
          </p:nvSpPr>
          <p:spPr>
            <a:xfrm>
              <a:off x="2227096" y="4612854"/>
              <a:ext cx="422125" cy="422124"/>
            </a:xfrm>
            <a:prstGeom prst="ellipse">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5" name="圆角矩形 34"/>
            <p:cNvSpPr/>
            <p:nvPr/>
          </p:nvSpPr>
          <p:spPr>
            <a:xfrm rot="18940119">
              <a:off x="213571" y="6547315"/>
              <a:ext cx="2321251" cy="365201"/>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3" name="圆角矩形 22"/>
          <p:cNvSpPr/>
          <p:nvPr/>
        </p:nvSpPr>
        <p:spPr>
          <a:xfrm>
            <a:off x="4898458" y="4536639"/>
            <a:ext cx="1978281" cy="397891"/>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24" name="矩形 23"/>
          <p:cNvSpPr/>
          <p:nvPr/>
        </p:nvSpPr>
        <p:spPr>
          <a:xfrm>
            <a:off x="5222080" y="4570475"/>
            <a:ext cx="1333870" cy="338554"/>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PART.01</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true"/>
          <p:nvPr/>
        </p:nvSpPr>
        <p:spPr>
          <a:xfrm>
            <a:off x="2345151" y="2941698"/>
            <a:ext cx="7209322" cy="706755"/>
          </a:xfrm>
          <a:prstGeom prst="rect">
            <a:avLst/>
          </a:prstGeom>
          <a:noFill/>
        </p:spPr>
        <p:txBody>
          <a:bodyPr wrap="square" rtlCol="0">
            <a:spAutoFit/>
          </a:bodyPr>
          <a:lstStyle/>
          <a:p>
            <a:pPr algn="ctr"/>
            <a:r>
              <a:rPr lang="zh-CN" altLang="en-US" sz="4000" dirty="0">
                <a:solidFill>
                  <a:srgbClr val="174C81"/>
                </a:solidFill>
                <a:latin typeface="微软雅黑" panose="020B0503020204020204" pitchFamily="34" charset="-122"/>
                <a:ea typeface="微软雅黑" panose="020B0503020204020204" pitchFamily="34" charset="-122"/>
              </a:rPr>
              <a:t>背景和意义</a:t>
            </a:r>
            <a:endParaRPr lang="zh-CN" altLang="en-US" sz="4000" dirty="0">
              <a:solidFill>
                <a:srgbClr val="174C81"/>
              </a:solidFill>
              <a:latin typeface="微软雅黑" panose="020B0503020204020204" pitchFamily="34" charset="-122"/>
              <a:ea typeface="微软雅黑" panose="020B0503020204020204" pitchFamily="34" charset="-122"/>
            </a:endParaRPr>
          </a:p>
        </p:txBody>
      </p:sp>
      <p:sp>
        <p:nvSpPr>
          <p:cNvPr id="27" name="PA_文本框 2"/>
          <p:cNvSpPr txBox="true"/>
          <p:nvPr>
            <p:custDataLst>
              <p:tags r:id="rId1"/>
            </p:custDataLst>
          </p:nvPr>
        </p:nvSpPr>
        <p:spPr>
          <a:xfrm>
            <a:off x="5106701" y="1840240"/>
            <a:ext cx="1571921" cy="1106457"/>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true"/>
                </a:gradFill>
                <a:effectLst/>
                <a:uLnTx/>
                <a:uFillTx/>
                <a:latin typeface="Arial" panose="020B0604020202020204"/>
                <a:ea typeface="微软雅黑" panose="020B0503020204020204" pitchFamily="34" charset="-122"/>
              </a:defRPr>
            </a:lvl1pPr>
          </a:lstStyle>
          <a:p>
            <a:pPr algn="ctr"/>
            <a:r>
              <a:rPr lang="en-US" altLang="zh-CN" sz="6000" b="0" dirty="0">
                <a:solidFill>
                  <a:srgbClr val="174C81"/>
                </a:solidFill>
                <a:latin typeface="微软雅黑" panose="020B0503020204020204" pitchFamily="34" charset="-122"/>
                <a:ea typeface="微软雅黑" panose="020B0503020204020204" pitchFamily="34" charset="-122"/>
              </a:rPr>
              <a:t>01</a:t>
            </a:r>
            <a:endParaRPr lang="en-US" sz="6000" b="0" dirty="0">
              <a:solidFill>
                <a:srgbClr val="174C8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文本框 36"/>
          <p:cNvSpPr txBox="true"/>
          <p:nvPr/>
        </p:nvSpPr>
        <p:spPr>
          <a:xfrm>
            <a:off x="393065" y="481330"/>
            <a:ext cx="10637792" cy="6376670"/>
          </a:xfrm>
          <a:prstGeom prst="rect">
            <a:avLst/>
          </a:prstGeom>
          <a:noFill/>
        </p:spPr>
        <p:txBody>
          <a:bodyPr wrap="square" rtlCol="0">
            <a:noAutofit/>
            <a:scene3d>
              <a:camera prst="orthographicFront"/>
              <a:lightRig rig="threePt" dir="t"/>
            </a:scene3d>
            <a:sp3d contourW="12700"/>
          </a:bodyPr>
          <a:lstStyle/>
          <a:p>
            <a:r>
              <a:rPr lang="zh-CN" altLang="en-US" sz="3600" dirty="0">
                <a:latin typeface="Times New Roman" panose="02020603050405020304" charset="0"/>
                <a:ea typeface="黑体" panose="02010609060101010101" charset="-122"/>
                <a:cs typeface="Times New Roman" panose="02020603050405020304" charset="0"/>
                <a:sym typeface="+mn-lt"/>
              </a:rPr>
              <a:t>一、水土资源是人类赖以生存和发展的基础性资源</a:t>
            </a:r>
            <a:endParaRPr lang="en-US" altLang="zh-CN" sz="3600" dirty="0">
              <a:latin typeface="Times New Roman" panose="02020603050405020304" charset="0"/>
              <a:ea typeface="黑体" panose="02010609060101010101" charset="-122"/>
              <a:cs typeface="Times New Roman" panose="02020603050405020304" charset="0"/>
              <a:sym typeface="+mn-lt"/>
            </a:endParaRPr>
          </a:p>
          <a:p>
            <a:pPr>
              <a:lnSpc>
                <a:spcPts val="2680"/>
              </a:lnSpc>
              <a:spcBef>
                <a:spcPts val="1800"/>
              </a:spcBef>
            </a:pPr>
            <a:r>
              <a:rPr lang="zh-CN" altLang="en-US" sz="2400" b="1" dirty="0">
                <a:solidFill>
                  <a:schemeClr val="tx1">
                    <a:lumMod val="75000"/>
                    <a:lumOff val="25000"/>
                  </a:schemeClr>
                </a:solidFill>
                <a:latin typeface="Times New Roman" panose="02020603050405020304" charset="0"/>
                <a:ea typeface="黑体" panose="02010609060101010101" charset="-122"/>
                <a:cs typeface="Times New Roman" panose="02020603050405020304" charset="0"/>
                <a:sym typeface="+mn-lt"/>
              </a:rPr>
              <a:t>       </a:t>
            </a:r>
            <a:r>
              <a:rPr lang="zh-CN" altLang="en-US" sz="2400" dirty="0">
                <a:latin typeface="Times New Roman" panose="02020603050405020304" charset="0"/>
                <a:ea typeface="黑体" panose="02010609060101010101" charset="-122"/>
                <a:cs typeface="Times New Roman" panose="02020603050405020304" charset="0"/>
                <a:sym typeface="+mn-lt"/>
              </a:rPr>
              <a:t>水土流失是生态退化的集中体现，不仅影响生态安全，而且影响防洪安全、粮食安全和经济社会可持续发展，党和国家历来高度重视水土保持工作。</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indent="360045">
              <a:lnSpc>
                <a:spcPts val="2680"/>
              </a:lnSpc>
              <a:spcBef>
                <a:spcPts val="1800"/>
              </a:spcBef>
            </a:pP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1</a:t>
            </a: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1952</a:t>
            </a:r>
            <a:r>
              <a:rPr lang="zh-CN" altLang="en-US" sz="2400" dirty="0">
                <a:latin typeface="Times New Roman" panose="02020603050405020304" charset="0"/>
                <a:ea typeface="黑体" panose="02010609060101010101" charset="-122"/>
                <a:cs typeface="Times New Roman" panose="02020603050405020304" charset="0"/>
                <a:sym typeface="+mn-lt"/>
              </a:rPr>
              <a:t>年，毛泽东同志视察黄河时，发出了“要把黄河的事情办好”的指示，特别强调“必须注意水土保持”。</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indent="360045">
              <a:lnSpc>
                <a:spcPts val="2680"/>
              </a:lnSpc>
            </a:pP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2</a:t>
            </a: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1957</a:t>
            </a:r>
            <a:r>
              <a:rPr lang="zh-CN" altLang="en-US" sz="2400" dirty="0">
                <a:latin typeface="Times New Roman" panose="02020603050405020304" charset="0"/>
                <a:ea typeface="黑体" panose="02010609060101010101" charset="-122"/>
                <a:cs typeface="Times New Roman" panose="02020603050405020304" charset="0"/>
                <a:sym typeface="+mn-lt"/>
              </a:rPr>
              <a:t>年，国务院发布</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中华人民共和国水土保持暂行纲要</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、成立国务院水土保持委员会。之后先后召开六次全国水土保持会议，大力号召开展水土保持工作。</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indent="360045">
              <a:lnSpc>
                <a:spcPts val="2680"/>
              </a:lnSpc>
            </a:pP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3</a:t>
            </a: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1982</a:t>
            </a:r>
            <a:r>
              <a:rPr lang="zh-CN" altLang="en-US" sz="2400" dirty="0">
                <a:latin typeface="Times New Roman" panose="02020603050405020304" charset="0"/>
                <a:ea typeface="黑体" panose="02010609060101010101" charset="-122"/>
                <a:cs typeface="Times New Roman" panose="02020603050405020304" charset="0"/>
                <a:sym typeface="+mn-lt"/>
              </a:rPr>
              <a:t>年，国务院颁发</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水土保持工作条例</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indent="360045">
              <a:lnSpc>
                <a:spcPts val="2680"/>
              </a:lnSpc>
            </a:pP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4</a:t>
            </a: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1991</a:t>
            </a:r>
            <a:r>
              <a:rPr lang="zh-CN" altLang="en-US" sz="2400" dirty="0">
                <a:latin typeface="Times New Roman" panose="02020603050405020304" charset="0"/>
                <a:ea typeface="黑体" panose="02010609060101010101" charset="-122"/>
                <a:cs typeface="Times New Roman" panose="02020603050405020304" charset="0"/>
                <a:sym typeface="+mn-lt"/>
              </a:rPr>
              <a:t>年，</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中华人民共和国水土保持法</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颁布实施，水土保持工作步入法治化轨道。</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indent="360045">
              <a:lnSpc>
                <a:spcPts val="2680"/>
              </a:lnSpc>
            </a:pP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5</a:t>
            </a: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1993</a:t>
            </a:r>
            <a:r>
              <a:rPr lang="zh-CN" altLang="en-US" sz="2400" dirty="0">
                <a:latin typeface="Times New Roman" panose="02020603050405020304" charset="0"/>
                <a:ea typeface="黑体" panose="02010609060101010101" charset="-122"/>
                <a:cs typeface="Times New Roman" panose="02020603050405020304" charset="0"/>
                <a:sym typeface="+mn-lt"/>
              </a:rPr>
              <a:t>年，国务院印发</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关于加强水土保持工作的通知</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，明确提出水土保持是山区发展的生命线，是国土整治、江河治理的根本，是国民经济和社会发展的基础，是我们必须长期坚持的一项基本国策。</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indent="360045">
              <a:lnSpc>
                <a:spcPts val="2680"/>
              </a:lnSpc>
            </a:pP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6</a:t>
            </a: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2010</a:t>
            </a:r>
            <a:r>
              <a:rPr lang="zh-CN" altLang="en-US" sz="2400" dirty="0">
                <a:latin typeface="Times New Roman" panose="02020603050405020304" charset="0"/>
                <a:ea typeface="黑体" panose="02010609060101010101" charset="-122"/>
                <a:cs typeface="Times New Roman" panose="02020603050405020304" charset="0"/>
                <a:sym typeface="+mn-lt"/>
              </a:rPr>
              <a:t>年全国人大常委会审议通过修订后的</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水土保持法</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indent="360045">
              <a:lnSpc>
                <a:spcPts val="2680"/>
              </a:lnSpc>
            </a:pP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7</a:t>
            </a:r>
            <a:r>
              <a:rPr lang="zh-CN" altLang="en-US" sz="2400" dirty="0">
                <a:latin typeface="Times New Roman" panose="02020603050405020304" charset="0"/>
                <a:ea typeface="黑体" panose="02010609060101010101" charset="-122"/>
                <a:cs typeface="Times New Roman" panose="02020603050405020304" charset="0"/>
                <a:sym typeface="+mn-lt"/>
              </a:rPr>
              <a:t>）</a:t>
            </a:r>
            <a:r>
              <a:rPr lang="en-US" altLang="zh-CN" sz="2400" dirty="0">
                <a:latin typeface="Times New Roman" panose="02020603050405020304" charset="0"/>
                <a:ea typeface="黑体" panose="02010609060101010101" charset="-122"/>
                <a:cs typeface="Times New Roman" panose="02020603050405020304" charset="0"/>
                <a:sym typeface="+mn-lt"/>
              </a:rPr>
              <a:t>2015</a:t>
            </a:r>
            <a:r>
              <a:rPr lang="zh-CN" altLang="en-US" sz="2400" dirty="0">
                <a:latin typeface="Times New Roman" panose="02020603050405020304" charset="0"/>
                <a:ea typeface="黑体" panose="02010609060101010101" charset="-122"/>
                <a:cs typeface="Times New Roman" panose="02020603050405020304" charset="0"/>
                <a:sym typeface="+mn-lt"/>
              </a:rPr>
              <a:t>年国务院批复</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全国水土保持规划（</a:t>
            </a:r>
            <a:r>
              <a:rPr lang="en-US" altLang="zh-CN" sz="2400" dirty="0">
                <a:latin typeface="Times New Roman" panose="02020603050405020304" charset="0"/>
                <a:ea typeface="黑体" panose="02010609060101010101" charset="-122"/>
                <a:cs typeface="Times New Roman" panose="02020603050405020304" charset="0"/>
                <a:sym typeface="+mn-lt"/>
              </a:rPr>
              <a:t>2015-2030</a:t>
            </a:r>
            <a:r>
              <a:rPr lang="zh-CN" altLang="en-US" sz="2400" dirty="0">
                <a:latin typeface="Times New Roman" panose="02020603050405020304" charset="0"/>
                <a:ea typeface="黑体" panose="02010609060101010101" charset="-122"/>
                <a:cs typeface="Times New Roman" panose="02020603050405020304" charset="0"/>
                <a:sym typeface="+mn-lt"/>
              </a:rPr>
              <a:t>年）</a:t>
            </a:r>
            <a:r>
              <a:rPr lang="en-US" altLang="zh-CN" sz="2400" dirty="0">
                <a:latin typeface="Times New Roman" panose="02020603050405020304" charset="0"/>
                <a:ea typeface="黑体" panose="02010609060101010101" charset="-122"/>
                <a:cs typeface="Times New Roman" panose="02020603050405020304" charset="0"/>
                <a:sym typeface="+mn-lt"/>
              </a:rPr>
              <a:t>》</a:t>
            </a:r>
            <a:r>
              <a:rPr lang="zh-CN" altLang="en-US" sz="2400" dirty="0">
                <a:latin typeface="Times New Roman" panose="02020603050405020304" charset="0"/>
                <a:ea typeface="黑体" panose="02010609060101010101" charset="-122"/>
                <a:cs typeface="Times New Roman" panose="02020603050405020304" charset="0"/>
                <a:sym typeface="+mn-lt"/>
              </a:rPr>
              <a:t>。</a:t>
            </a:r>
            <a:endParaRPr lang="en-US" altLang="zh-CN" sz="2400" dirty="0">
              <a:latin typeface="Times New Roman" panose="02020603050405020304" charset="0"/>
              <a:ea typeface="黑体" panose="02010609060101010101" charset="-122"/>
              <a:cs typeface="Times New Roman" panose="02020603050405020304" charset="0"/>
              <a:sym typeface="+mn-lt"/>
            </a:endParaRPr>
          </a:p>
          <a:p>
            <a:endParaRPr lang="en-US" altLang="zh-CN" sz="3200" b="1" dirty="0">
              <a:solidFill>
                <a:schemeClr val="tx1">
                  <a:lumMod val="75000"/>
                  <a:lumOff val="25000"/>
                </a:schemeClr>
              </a:solidFill>
              <a:latin typeface="Times New Roman" panose="02020603050405020304" charset="0"/>
              <a:ea typeface="黑体" panose="02010609060101010101" charset="-122"/>
              <a:cs typeface="Times New Roman" panose="02020603050405020304" charset="0"/>
              <a:sym typeface="+mn-lt"/>
            </a:endParaRPr>
          </a:p>
        </p:txBody>
      </p:sp>
      <p:grpSp>
        <p:nvGrpSpPr>
          <p:cNvPr id="11" name="组合 10"/>
          <p:cNvGrpSpPr/>
          <p:nvPr/>
        </p:nvGrpSpPr>
        <p:grpSpPr>
          <a:xfrm>
            <a:off x="69215" y="48895"/>
            <a:ext cx="1977390" cy="397510"/>
            <a:chOff x="109" y="77"/>
            <a:chExt cx="3114" cy="626"/>
          </a:xfrm>
        </p:grpSpPr>
        <p:sp>
          <p:nvSpPr>
            <p:cNvPr id="2" name="圆角矩形 1"/>
            <p:cNvSpPr/>
            <p:nvPr>
              <p:custDataLst>
                <p:tags r:id="rId1"/>
              </p:custDataLst>
            </p:nvPr>
          </p:nvSpPr>
          <p:spPr>
            <a:xfrm>
              <a:off x="109" y="77"/>
              <a:ext cx="3115" cy="627"/>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6" name="矩形 5"/>
            <p:cNvSpPr/>
            <p:nvPr>
              <p:custDataLst>
                <p:tags r:id="rId2"/>
              </p:custDataLst>
            </p:nvPr>
          </p:nvSpPr>
          <p:spPr>
            <a:xfrm>
              <a:off x="619" y="131"/>
              <a:ext cx="2101" cy="533"/>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PART.01</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文本框 36"/>
          <p:cNvSpPr txBox="true"/>
          <p:nvPr/>
        </p:nvSpPr>
        <p:spPr>
          <a:xfrm>
            <a:off x="353415" y="605305"/>
            <a:ext cx="11485170" cy="5562413"/>
          </a:xfrm>
          <a:prstGeom prst="rect">
            <a:avLst/>
          </a:prstGeom>
          <a:noFill/>
        </p:spPr>
        <p:txBody>
          <a:bodyPr wrap="square" rtlCol="0">
            <a:noAutofit/>
            <a:scene3d>
              <a:camera prst="orthographicFront"/>
              <a:lightRig rig="threePt" dir="t"/>
            </a:scene3d>
            <a:sp3d contourW="12700"/>
          </a:bodyPr>
          <a:lstStyle/>
          <a:p>
            <a:r>
              <a:rPr lang="zh-CN" altLang="en-US" sz="3600" dirty="0">
                <a:latin typeface="黑体" panose="02010609060101010101" charset="-122"/>
                <a:ea typeface="黑体" panose="02010609060101010101" charset="-122"/>
                <a:cs typeface="+mn-ea"/>
                <a:sym typeface="+mn-lt"/>
              </a:rPr>
              <a:t>二、深入贯彻习近平生态文明思想和习近平总书记关于水土保持的指示</a:t>
            </a:r>
            <a:endParaRPr lang="zh-CN" altLang="en-US" sz="3600" dirty="0">
              <a:latin typeface="黑体" panose="02010609060101010101" charset="-122"/>
              <a:ea typeface="黑体" panose="02010609060101010101" charset="-122"/>
              <a:cs typeface="+mn-ea"/>
              <a:sym typeface="+mn-lt"/>
            </a:endParaRPr>
          </a:p>
          <a:p>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grpSp>
        <p:nvGrpSpPr>
          <p:cNvPr id="11" name="组合 10"/>
          <p:cNvGrpSpPr/>
          <p:nvPr/>
        </p:nvGrpSpPr>
        <p:grpSpPr>
          <a:xfrm>
            <a:off x="69215" y="48895"/>
            <a:ext cx="1977390" cy="397510"/>
            <a:chOff x="109" y="77"/>
            <a:chExt cx="3114" cy="626"/>
          </a:xfrm>
        </p:grpSpPr>
        <p:sp>
          <p:nvSpPr>
            <p:cNvPr id="2" name="圆角矩形 1"/>
            <p:cNvSpPr/>
            <p:nvPr>
              <p:custDataLst>
                <p:tags r:id="rId1"/>
              </p:custDataLst>
            </p:nvPr>
          </p:nvSpPr>
          <p:spPr>
            <a:xfrm>
              <a:off x="109" y="77"/>
              <a:ext cx="3115" cy="627"/>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6" name="矩形 5"/>
            <p:cNvSpPr/>
            <p:nvPr>
              <p:custDataLst>
                <p:tags r:id="rId2"/>
              </p:custDataLst>
            </p:nvPr>
          </p:nvSpPr>
          <p:spPr>
            <a:xfrm>
              <a:off x="619" y="131"/>
              <a:ext cx="2101" cy="533"/>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PART.01</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sp>
        <p:nvSpPr>
          <p:cNvPr id="4" name="1"/>
          <p:cNvSpPr txBox="true">
            <a:spLocks noChangeArrowheads="true"/>
          </p:cNvSpPr>
          <p:nvPr>
            <p:custDataLst>
              <p:tags r:id="rId3"/>
            </p:custDataLst>
          </p:nvPr>
        </p:nvSpPr>
        <p:spPr bwMode="auto">
          <a:xfrm>
            <a:off x="564814" y="1944631"/>
            <a:ext cx="11107233" cy="379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50000"/>
              </a:lnSpc>
            </a:pPr>
            <a:r>
              <a:rPr lang="zh-CN" altLang="en-US" sz="2400" dirty="0">
                <a:latin typeface="黑体" panose="02010609060101010101" charset="-122"/>
                <a:ea typeface="黑体" panose="02010609060101010101" charset="-122"/>
                <a:cs typeface="+mn-ea"/>
                <a:sym typeface="+mn-lt"/>
              </a:rPr>
              <a:t>    深入贯彻习近平生态文明思想，全面落实人与自然和谐共生、绿水青山就是金山银山、山水林田湖草是生命共同体、用最严格制度最严密法治保护生态环境等重大原则，对做好水土保持工作提出了新的更高要求。</a:t>
            </a:r>
            <a:endParaRPr lang="en-US" altLang="zh-CN" sz="2400" dirty="0">
              <a:latin typeface="黑体" panose="02010609060101010101" charset="-122"/>
              <a:ea typeface="黑体" panose="02010609060101010101" charset="-122"/>
              <a:cs typeface="+mn-ea"/>
              <a:sym typeface="+mn-lt"/>
            </a:endParaRPr>
          </a:p>
          <a:p>
            <a:pPr>
              <a:lnSpc>
                <a:spcPct val="150000"/>
              </a:lnSpc>
            </a:pPr>
            <a:r>
              <a:rPr lang="en-US" altLang="zh-CN" sz="2400" dirty="0">
                <a:latin typeface="黑体" panose="02010609060101010101" charset="-122"/>
                <a:ea typeface="黑体" panose="02010609060101010101" charset="-122"/>
                <a:cs typeface="+mn-ea"/>
                <a:sym typeface="+mn-lt"/>
              </a:rPr>
              <a:t>   《</a:t>
            </a:r>
            <a:r>
              <a:rPr lang="zh-CN" altLang="en-US" sz="2400" dirty="0">
                <a:latin typeface="黑体" panose="02010609060101010101" charset="-122"/>
                <a:ea typeface="黑体" panose="02010609060101010101" charset="-122"/>
                <a:cs typeface="+mn-ea"/>
                <a:sym typeface="+mn-lt"/>
              </a:rPr>
              <a:t>方案</a:t>
            </a:r>
            <a:r>
              <a:rPr lang="en-US" altLang="zh-CN" sz="2400" dirty="0">
                <a:latin typeface="黑体" panose="02010609060101010101" charset="-122"/>
                <a:ea typeface="黑体" panose="02010609060101010101" charset="-122"/>
                <a:cs typeface="+mn-ea"/>
                <a:sym typeface="+mn-lt"/>
              </a:rPr>
              <a:t>》</a:t>
            </a:r>
            <a:r>
              <a:rPr lang="zh-CN" altLang="en-US" sz="2400" dirty="0">
                <a:latin typeface="黑体" panose="02010609060101010101" charset="-122"/>
                <a:ea typeface="黑体" panose="02010609060101010101" charset="-122"/>
                <a:cs typeface="+mn-ea"/>
                <a:sym typeface="+mn-lt"/>
              </a:rPr>
              <a:t>的出台，对于全党全社会全面贯彻落实习近平生态文明思想，切实增强做好水土保持工作的政治自觉、思想自觉和行动自觉，推动经济社会发展全面绿色转型具有重要意义。</a:t>
            </a:r>
            <a:endParaRPr lang="zh-CN" altLang="en-US" sz="2400" dirty="0">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文本框 36"/>
          <p:cNvSpPr txBox="true"/>
          <p:nvPr/>
        </p:nvSpPr>
        <p:spPr>
          <a:xfrm>
            <a:off x="353415" y="605305"/>
            <a:ext cx="11485170" cy="5562413"/>
          </a:xfrm>
          <a:prstGeom prst="rect">
            <a:avLst/>
          </a:prstGeom>
          <a:noFill/>
        </p:spPr>
        <p:txBody>
          <a:bodyPr wrap="square" rtlCol="0">
            <a:noAutofit/>
            <a:scene3d>
              <a:camera prst="orthographicFront"/>
              <a:lightRig rig="threePt" dir="t"/>
            </a:scene3d>
            <a:sp3d contourW="12700"/>
          </a:bodyPr>
          <a:lstStyle/>
          <a:p>
            <a:r>
              <a:rPr lang="zh-CN" altLang="en-US" sz="3600" dirty="0">
                <a:latin typeface="黑体" panose="02010609060101010101" charset="-122"/>
                <a:ea typeface="黑体" panose="02010609060101010101" charset="-122"/>
                <a:cs typeface="+mn-ea"/>
                <a:sym typeface="+mn-lt"/>
              </a:rPr>
              <a:t>三、根本上解决水土保持工作深层次矛盾和问题的需要</a:t>
            </a:r>
            <a:endParaRPr lang="zh-CN" altLang="en-US" sz="3600" dirty="0">
              <a:latin typeface="黑体" panose="02010609060101010101" charset="-122"/>
              <a:ea typeface="黑体" panose="02010609060101010101" charset="-122"/>
              <a:cs typeface="+mn-ea"/>
              <a:sym typeface="+mn-lt"/>
            </a:endParaRPr>
          </a:p>
          <a:p>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grpSp>
        <p:nvGrpSpPr>
          <p:cNvPr id="11" name="组合 10"/>
          <p:cNvGrpSpPr/>
          <p:nvPr/>
        </p:nvGrpSpPr>
        <p:grpSpPr>
          <a:xfrm>
            <a:off x="69215" y="48895"/>
            <a:ext cx="1977390" cy="397510"/>
            <a:chOff x="109" y="77"/>
            <a:chExt cx="3114" cy="626"/>
          </a:xfrm>
        </p:grpSpPr>
        <p:sp>
          <p:nvSpPr>
            <p:cNvPr id="2" name="圆角矩形 1"/>
            <p:cNvSpPr/>
            <p:nvPr>
              <p:custDataLst>
                <p:tags r:id="rId1"/>
              </p:custDataLst>
            </p:nvPr>
          </p:nvSpPr>
          <p:spPr>
            <a:xfrm>
              <a:off x="109" y="77"/>
              <a:ext cx="3115" cy="627"/>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6" name="矩形 5"/>
            <p:cNvSpPr/>
            <p:nvPr>
              <p:custDataLst>
                <p:tags r:id="rId2"/>
              </p:custDataLst>
            </p:nvPr>
          </p:nvSpPr>
          <p:spPr>
            <a:xfrm>
              <a:off x="619" y="131"/>
              <a:ext cx="2101" cy="533"/>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PART.01</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sp>
        <p:nvSpPr>
          <p:cNvPr id="4" name="1"/>
          <p:cNvSpPr txBox="true">
            <a:spLocks noChangeArrowheads="true"/>
          </p:cNvSpPr>
          <p:nvPr>
            <p:custDataLst>
              <p:tags r:id="rId3"/>
            </p:custDataLst>
          </p:nvPr>
        </p:nvSpPr>
        <p:spPr bwMode="auto">
          <a:xfrm>
            <a:off x="564814" y="1302896"/>
            <a:ext cx="11107233" cy="5174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150000"/>
              </a:lnSpc>
            </a:pPr>
            <a:r>
              <a:rPr lang="zh-CN" altLang="en-US" sz="2400" b="1" dirty="0">
                <a:solidFill>
                  <a:schemeClr val="tx1">
                    <a:lumMod val="75000"/>
                    <a:lumOff val="25000"/>
                  </a:schemeClr>
                </a:solidFill>
                <a:latin typeface="黑体" panose="02010609060101010101" charset="-122"/>
                <a:ea typeface="黑体" panose="02010609060101010101" charset="-122"/>
                <a:cs typeface="+mn-ea"/>
                <a:sym typeface="+mn-lt"/>
              </a:rPr>
              <a:t>    </a:t>
            </a:r>
            <a:r>
              <a:rPr lang="zh-CN" altLang="en-US" sz="2400" dirty="0">
                <a:latin typeface="黑体" panose="02010609060101010101" charset="-122"/>
                <a:ea typeface="黑体" panose="02010609060101010101" charset="-122"/>
                <a:cs typeface="+mn-ea"/>
                <a:sym typeface="+mn-lt"/>
              </a:rPr>
              <a:t>虽然经过多年不懈努力，我区水土保持工作取得了积极成效，但总的来看，防治成效还不稳固。要解决这些问题，把省、市要求不折不扣落实到位，当前工作中还有不少薄弱环节，比如，体制机制还不够完善等问题。</a:t>
            </a:r>
            <a:endParaRPr lang="en-US" altLang="zh-CN" sz="2400" dirty="0">
              <a:latin typeface="黑体" panose="02010609060101010101" charset="-122"/>
              <a:ea typeface="黑体" panose="02010609060101010101" charset="-122"/>
              <a:cs typeface="+mn-ea"/>
              <a:sym typeface="+mn-lt"/>
            </a:endParaRPr>
          </a:p>
          <a:p>
            <a:pPr>
              <a:lnSpc>
                <a:spcPct val="150000"/>
              </a:lnSpc>
            </a:pPr>
            <a:r>
              <a:rPr lang="en-US" altLang="zh-CN" sz="2400" dirty="0">
                <a:latin typeface="黑体" panose="02010609060101010101" charset="-122"/>
                <a:ea typeface="黑体" panose="02010609060101010101" charset="-122"/>
                <a:cs typeface="+mn-ea"/>
                <a:sym typeface="+mn-lt"/>
              </a:rPr>
              <a:t>    </a:t>
            </a:r>
            <a:r>
              <a:rPr lang="zh-CN" altLang="en-US" sz="2400" dirty="0">
                <a:latin typeface="黑体" panose="02010609060101010101" charset="-122"/>
                <a:ea typeface="黑体" panose="02010609060101010101" charset="-122"/>
                <a:cs typeface="+mn-ea"/>
                <a:sym typeface="+mn-lt"/>
              </a:rPr>
              <a:t>因此，有必要出台专门文件，对新阶段水土保持工作作出具体制度性安排，以进一步充分调动社会各方面的积极性，推动形成党委领导、政府负责、部门协同、企业主体、社会组织和公众共同参与的工作格局。</a:t>
            </a:r>
            <a:endParaRPr lang="zh-CN" altLang="en-US" sz="2400" dirty="0">
              <a:latin typeface="黑体" panose="02010609060101010101" charset="-122"/>
              <a:ea typeface="黑体" panose="02010609060101010101"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48625" y="4612854"/>
            <a:ext cx="4317326" cy="2299662"/>
            <a:chOff x="-1248625" y="4612854"/>
            <a:chExt cx="4317326" cy="2299662"/>
          </a:xfrm>
        </p:grpSpPr>
        <p:sp>
          <p:nvSpPr>
            <p:cNvPr id="9" name="圆角矩形 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圆角矩形 7"/>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圆角矩形 4"/>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6" name="圆角矩形 5"/>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圆角矩形 6"/>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椭圆 9"/>
            <p:cNvSpPr/>
            <p:nvPr/>
          </p:nvSpPr>
          <p:spPr>
            <a:xfrm>
              <a:off x="2227096" y="4612854"/>
              <a:ext cx="422125" cy="422124"/>
            </a:xfrm>
            <a:prstGeom prst="ellipse">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圆角矩形 10"/>
            <p:cNvSpPr/>
            <p:nvPr/>
          </p:nvSpPr>
          <p:spPr>
            <a:xfrm rot="18940119">
              <a:off x="213571" y="6547315"/>
              <a:ext cx="2321251" cy="365201"/>
            </a:xfrm>
            <a:prstGeom prst="roundRect">
              <a:avLst>
                <a:gd name="adj" fmla="val 50000"/>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rot="10800000">
            <a:off x="9097642" y="-221613"/>
            <a:ext cx="4317326" cy="2299662"/>
            <a:chOff x="-1248625" y="4612854"/>
            <a:chExt cx="4317326" cy="2299662"/>
          </a:xfrm>
        </p:grpSpPr>
        <p:sp>
          <p:nvSpPr>
            <p:cNvPr id="29" name="圆角矩形 28"/>
            <p:cNvSpPr/>
            <p:nvPr/>
          </p:nvSpPr>
          <p:spPr>
            <a:xfrm rot="18940119">
              <a:off x="-649613" y="5838752"/>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0" name="圆角矩形 29"/>
            <p:cNvSpPr/>
            <p:nvPr/>
          </p:nvSpPr>
          <p:spPr>
            <a:xfrm rot="18940119">
              <a:off x="437339" y="4771276"/>
              <a:ext cx="2631362" cy="41399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圆角矩形 30"/>
            <p:cNvSpPr/>
            <p:nvPr/>
          </p:nvSpPr>
          <p:spPr>
            <a:xfrm rot="18940119">
              <a:off x="-1248625" y="5546480"/>
              <a:ext cx="2327230" cy="36614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2" name="圆角矩形 31"/>
            <p:cNvSpPr/>
            <p:nvPr/>
          </p:nvSpPr>
          <p:spPr>
            <a:xfrm rot="18940119">
              <a:off x="-1067179" y="5674975"/>
              <a:ext cx="2631362"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3" name="圆角矩形 32"/>
            <p:cNvSpPr/>
            <p:nvPr/>
          </p:nvSpPr>
          <p:spPr>
            <a:xfrm rot="18940119">
              <a:off x="-477651" y="6005054"/>
              <a:ext cx="3107318" cy="413991"/>
            </a:xfrm>
            <a:prstGeom prst="roundRect">
              <a:avLst>
                <a:gd name="adj" fmla="val 50000"/>
              </a:avLst>
            </a:prstGeom>
            <a:solidFill>
              <a:srgbClr val="17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4" name="椭圆 33"/>
            <p:cNvSpPr/>
            <p:nvPr/>
          </p:nvSpPr>
          <p:spPr>
            <a:xfrm>
              <a:off x="2227096" y="4612854"/>
              <a:ext cx="422125" cy="422124"/>
            </a:xfrm>
            <a:prstGeom prst="ellipse">
              <a:avLst/>
            </a:prstGeom>
            <a:solidFill>
              <a:srgbClr val="F7B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5" name="圆角矩形 34"/>
            <p:cNvSpPr/>
            <p:nvPr/>
          </p:nvSpPr>
          <p:spPr>
            <a:xfrm rot="18940119">
              <a:off x="213571" y="6547315"/>
              <a:ext cx="2321251" cy="365201"/>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3" name="圆角矩形 22"/>
          <p:cNvSpPr/>
          <p:nvPr/>
        </p:nvSpPr>
        <p:spPr>
          <a:xfrm>
            <a:off x="5117533" y="4536639"/>
            <a:ext cx="1978281" cy="397891"/>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24" name="矩形 23"/>
          <p:cNvSpPr/>
          <p:nvPr/>
        </p:nvSpPr>
        <p:spPr>
          <a:xfrm>
            <a:off x="5441155" y="4570475"/>
            <a:ext cx="1333870"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true"/>
          <p:nvPr/>
        </p:nvSpPr>
        <p:spPr>
          <a:xfrm>
            <a:off x="2488026" y="2941698"/>
            <a:ext cx="7209322" cy="706755"/>
          </a:xfrm>
          <a:prstGeom prst="rect">
            <a:avLst/>
          </a:prstGeom>
          <a:noFill/>
        </p:spPr>
        <p:txBody>
          <a:bodyPr wrap="square" rtlCol="0">
            <a:spAutoFit/>
          </a:bodyPr>
          <a:lstStyle/>
          <a:p>
            <a:pPr algn="ctr"/>
            <a:r>
              <a:rPr lang="zh-CN" altLang="en-US" sz="4000" dirty="0">
                <a:solidFill>
                  <a:srgbClr val="174C81"/>
                </a:solidFill>
                <a:latin typeface="微软雅黑" panose="020B0503020204020204" pitchFamily="34" charset="-122"/>
                <a:ea typeface="微软雅黑" panose="020B0503020204020204" pitchFamily="34" charset="-122"/>
              </a:rPr>
              <a:t>内容解读</a:t>
            </a:r>
            <a:endParaRPr lang="zh-CN" altLang="en-US" sz="4000" dirty="0">
              <a:solidFill>
                <a:srgbClr val="174C81"/>
              </a:solidFill>
              <a:latin typeface="微软雅黑" panose="020B0503020204020204" pitchFamily="34" charset="-122"/>
              <a:ea typeface="微软雅黑" panose="020B0503020204020204" pitchFamily="34" charset="-122"/>
            </a:endParaRPr>
          </a:p>
        </p:txBody>
      </p:sp>
      <p:sp>
        <p:nvSpPr>
          <p:cNvPr id="27" name="PA_文本框 2"/>
          <p:cNvSpPr txBox="true"/>
          <p:nvPr>
            <p:custDataLst>
              <p:tags r:id="rId1"/>
            </p:custDataLst>
          </p:nvPr>
        </p:nvSpPr>
        <p:spPr>
          <a:xfrm>
            <a:off x="5306726" y="1840240"/>
            <a:ext cx="1571921" cy="1106457"/>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true"/>
                </a:gradFill>
                <a:effectLst/>
                <a:uLnTx/>
                <a:uFillTx/>
                <a:latin typeface="Arial" panose="020B0604020202020204"/>
                <a:ea typeface="微软雅黑" panose="020B0503020204020204" pitchFamily="34" charset="-122"/>
              </a:defRPr>
            </a:lvl1pPr>
          </a:lstStyle>
          <a:p>
            <a:pPr algn="ctr"/>
            <a:r>
              <a:rPr lang="en-US" altLang="zh-CN" sz="6000" b="0" dirty="0">
                <a:solidFill>
                  <a:srgbClr val="174C81"/>
                </a:solidFill>
                <a:latin typeface="微软雅黑" panose="020B0503020204020204" pitchFamily="34" charset="-122"/>
                <a:ea typeface="微软雅黑" panose="020B0503020204020204" pitchFamily="34" charset="-122"/>
              </a:rPr>
              <a:t>02</a:t>
            </a:r>
            <a:endParaRPr lang="en-US" sz="6000" b="0" dirty="0">
              <a:solidFill>
                <a:srgbClr val="174C8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69215" y="48895"/>
            <a:ext cx="1978025" cy="398145"/>
          </a:xfrm>
          <a:prstGeom prst="roundRect">
            <a:avLst>
              <a:gd name="adj" fmla="val 50000"/>
            </a:avLst>
          </a:prstGeom>
          <a:solidFill>
            <a:srgbClr val="174C8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4C81"/>
              </a:solidFill>
              <a:latin typeface="微软雅黑" panose="020B0503020204020204" pitchFamily="34" charset="-122"/>
              <a:ea typeface="微软雅黑" panose="020B0503020204020204" pitchFamily="34" charset="-122"/>
            </a:endParaRPr>
          </a:p>
        </p:txBody>
      </p:sp>
      <p:sp>
        <p:nvSpPr>
          <p:cNvPr id="16" name="矩形 15"/>
          <p:cNvSpPr/>
          <p:nvPr>
            <p:custDataLst>
              <p:tags r:id="rId2"/>
            </p:custDataLst>
          </p:nvPr>
        </p:nvSpPr>
        <p:spPr>
          <a:xfrm>
            <a:off x="393065" y="83185"/>
            <a:ext cx="1334135" cy="337185"/>
          </a:xfrm>
          <a:prstGeom prst="rect">
            <a:avLst/>
          </a:prstGeom>
        </p:spPr>
        <p:txBody>
          <a:bodyPr wrap="square">
            <a:spAutoFit/>
          </a:bodyPr>
          <a:lstStyle/>
          <a:p>
            <a:pPr algn="dist"/>
            <a:r>
              <a:rPr lang="en-US" altLang="zh-CN" sz="1600" dirty="0">
                <a:solidFill>
                  <a:schemeClr val="bg1"/>
                </a:solidFill>
                <a:latin typeface="微软雅黑" panose="020B0503020204020204" pitchFamily="34" charset="-122"/>
                <a:ea typeface="微软雅黑" panose="020B0503020204020204" pitchFamily="34" charset="-122"/>
              </a:rPr>
              <a:t>PART.02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true"/>
          <p:nvPr>
            <p:custDataLst>
              <p:tags r:id="rId3"/>
            </p:custDataLst>
          </p:nvPr>
        </p:nvSpPr>
        <p:spPr>
          <a:xfrm>
            <a:off x="393064" y="771525"/>
            <a:ext cx="11798935" cy="874395"/>
          </a:xfrm>
          <a:prstGeom prst="rect">
            <a:avLst/>
          </a:prstGeom>
          <a:noFill/>
        </p:spPr>
        <p:txBody>
          <a:bodyPr wrap="square" rtlCol="0">
            <a:noAutofit/>
            <a:scene3d>
              <a:camera prst="orthographicFront"/>
              <a:lightRig rig="threePt" dir="t"/>
            </a:scene3d>
            <a:sp3d contourW="12700"/>
          </a:bodyPr>
          <a:lstStyle/>
          <a:p>
            <a:r>
              <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rPr>
              <a:t>一、总体目标</a:t>
            </a:r>
            <a:endParaRPr lang="zh-CN" altLang="en-US" sz="3600" b="1" dirty="0">
              <a:solidFill>
                <a:schemeClr val="tx1">
                  <a:lumMod val="75000"/>
                  <a:lumOff val="25000"/>
                </a:schemeClr>
              </a:solidFill>
              <a:latin typeface="黑体" panose="02010609060101010101" charset="-122"/>
              <a:ea typeface="黑体" panose="02010609060101010101" charset="-122"/>
              <a:cs typeface="+mn-ea"/>
              <a:sym typeface="+mn-lt"/>
            </a:endParaRPr>
          </a:p>
        </p:txBody>
      </p:sp>
      <p:sp>
        <p:nvSpPr>
          <p:cNvPr id="5" name="1"/>
          <p:cNvSpPr txBox="true">
            <a:spLocks noChangeArrowheads="true"/>
          </p:cNvSpPr>
          <p:nvPr>
            <p:custDataLst>
              <p:tags r:id="rId4"/>
            </p:custDataLst>
          </p:nvPr>
        </p:nvSpPr>
        <p:spPr bwMode="auto">
          <a:xfrm>
            <a:off x="866775" y="1474470"/>
            <a:ext cx="9735185" cy="497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1216025">
              <a:defRPr>
                <a:solidFill>
                  <a:schemeClr val="tx1"/>
                </a:solidFill>
                <a:latin typeface="Arial" panose="02080604020202020204" pitchFamily="34" charset="0"/>
                <a:ea typeface="微软雅黑" panose="020B0503020204020204" pitchFamily="34" charset="-122"/>
              </a:defRPr>
            </a:lvl1pPr>
            <a:lvl2pPr marL="742950" indent="-285750" defTabSz="1216025">
              <a:defRPr>
                <a:solidFill>
                  <a:schemeClr val="tx1"/>
                </a:solidFill>
                <a:latin typeface="Arial" panose="02080604020202020204" pitchFamily="34" charset="0"/>
                <a:ea typeface="微软雅黑" panose="020B0503020204020204" pitchFamily="34" charset="-122"/>
              </a:defRPr>
            </a:lvl2pPr>
            <a:lvl3pPr marL="1143000" indent="-228600" defTabSz="1216025">
              <a:defRPr>
                <a:solidFill>
                  <a:schemeClr val="tx1"/>
                </a:solidFill>
                <a:latin typeface="Arial" panose="02080604020202020204" pitchFamily="34" charset="0"/>
                <a:ea typeface="微软雅黑" panose="020B0503020204020204" pitchFamily="34" charset="-122"/>
              </a:defRPr>
            </a:lvl3pPr>
            <a:lvl4pPr marL="1600200" indent="-228600" defTabSz="1216025">
              <a:defRPr>
                <a:solidFill>
                  <a:schemeClr val="tx1"/>
                </a:solidFill>
                <a:latin typeface="Arial" panose="02080604020202020204" pitchFamily="34" charset="0"/>
                <a:ea typeface="微软雅黑" panose="020B0503020204020204" pitchFamily="34" charset="-122"/>
              </a:defRPr>
            </a:lvl4pPr>
            <a:lvl5pPr marL="2057400" indent="-228600" defTabSz="1216025">
              <a:defRPr>
                <a:solidFill>
                  <a:schemeClr val="tx1"/>
                </a:solidFill>
                <a:latin typeface="Arial" panose="0208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微软雅黑" panose="020B0503020204020204" pitchFamily="34" charset="-122"/>
              </a:defRPr>
            </a:lvl9pPr>
          </a:lstStyle>
          <a:p>
            <a:pPr>
              <a:lnSpc>
                <a:spcPct val="300000"/>
              </a:lnSpc>
            </a:pPr>
            <a:r>
              <a:rPr lang="zh-CN" altLang="en-US" sz="2400" dirty="0">
                <a:latin typeface="Times New Roman" panose="02020603050405020304" charset="0"/>
                <a:ea typeface="黑体" panose="02010609060101010101" charset="-122"/>
                <a:cs typeface="Times New Roman" panose="02020603050405020304" charset="0"/>
                <a:sym typeface="+mn-lt"/>
              </a:rPr>
              <a:t>       到</a:t>
            </a:r>
            <a:r>
              <a:rPr lang="en-US" altLang="zh-CN" sz="2400" dirty="0">
                <a:latin typeface="Times New Roman" panose="02020603050405020304" charset="0"/>
                <a:ea typeface="黑体" panose="02010609060101010101" charset="-122"/>
                <a:cs typeface="Times New Roman" panose="02020603050405020304" charset="0"/>
                <a:sym typeface="+mn-lt"/>
              </a:rPr>
              <a:t>2025</a:t>
            </a:r>
            <a:r>
              <a:rPr lang="zh-CN" altLang="en-US" sz="2400" dirty="0">
                <a:latin typeface="Times New Roman" panose="02020603050405020304" charset="0"/>
                <a:ea typeface="黑体" panose="02010609060101010101" charset="-122"/>
                <a:cs typeface="Times New Roman" panose="02020603050405020304" charset="0"/>
                <a:sym typeface="+mn-lt"/>
              </a:rPr>
              <a:t>年，我区水土保持率达到</a:t>
            </a:r>
            <a:r>
              <a:rPr lang="en-US" altLang="zh-CN" sz="2400" dirty="0">
                <a:latin typeface="Times New Roman" panose="02020603050405020304" charset="0"/>
                <a:ea typeface="黑体" panose="02010609060101010101" charset="-122"/>
                <a:cs typeface="Times New Roman" panose="02020603050405020304" charset="0"/>
                <a:sym typeface="+mn-lt"/>
              </a:rPr>
              <a:t>67.8%</a:t>
            </a:r>
            <a:r>
              <a:rPr lang="zh-CN" altLang="en-US" sz="2400" dirty="0">
                <a:latin typeface="Times New Roman" panose="02020603050405020304" charset="0"/>
                <a:ea typeface="黑体" panose="02010609060101010101" charset="-122"/>
                <a:cs typeface="Times New Roman" panose="02020603050405020304" charset="0"/>
                <a:sym typeface="+mn-lt"/>
              </a:rPr>
              <a:t>。</a:t>
            </a:r>
            <a:endParaRPr lang="en-US" altLang="zh-CN" sz="2400" dirty="0">
              <a:latin typeface="Times New Roman" panose="02020603050405020304" charset="0"/>
              <a:ea typeface="黑体" panose="02010609060101010101" charset="-122"/>
              <a:cs typeface="Times New Roman" panose="02020603050405020304" charset="0"/>
              <a:sym typeface="+mn-lt"/>
            </a:endParaRPr>
          </a:p>
          <a:p>
            <a:pPr>
              <a:lnSpc>
                <a:spcPct val="300000"/>
              </a:lnSpc>
            </a:pPr>
            <a:r>
              <a:rPr lang="zh-CN" altLang="en-US" sz="2400" dirty="0">
                <a:latin typeface="Times New Roman" panose="02020603050405020304" charset="0"/>
                <a:ea typeface="黑体" panose="02010609060101010101" charset="-122"/>
                <a:cs typeface="Times New Roman" panose="02020603050405020304" charset="0"/>
                <a:sym typeface="+mn-lt"/>
              </a:rPr>
              <a:t>       到</a:t>
            </a:r>
            <a:r>
              <a:rPr lang="en-US" altLang="zh-CN" sz="2400" dirty="0">
                <a:latin typeface="Times New Roman" panose="02020603050405020304" charset="0"/>
                <a:ea typeface="黑体" panose="02010609060101010101" charset="-122"/>
                <a:cs typeface="Times New Roman" panose="02020603050405020304" charset="0"/>
                <a:sym typeface="+mn-lt"/>
              </a:rPr>
              <a:t>2035</a:t>
            </a:r>
            <a:r>
              <a:rPr lang="zh-CN" altLang="en-US" sz="2400" dirty="0">
                <a:latin typeface="Times New Roman" panose="02020603050405020304" charset="0"/>
                <a:ea typeface="黑体" panose="02010609060101010101" charset="-122"/>
                <a:cs typeface="Times New Roman" panose="02020603050405020304" charset="0"/>
                <a:sym typeface="+mn-lt"/>
              </a:rPr>
              <a:t>年，我区水土保持率达到</a:t>
            </a:r>
            <a:r>
              <a:rPr lang="en-US" altLang="zh-CN" sz="2400" dirty="0">
                <a:latin typeface="Times New Roman" panose="02020603050405020304" charset="0"/>
                <a:ea typeface="黑体" panose="02010609060101010101" charset="-122"/>
                <a:cs typeface="Times New Roman" panose="02020603050405020304" charset="0"/>
                <a:sym typeface="+mn-lt"/>
              </a:rPr>
              <a:t>87.38%</a:t>
            </a:r>
            <a:r>
              <a:rPr lang="zh-CN" altLang="en-US" sz="2400" dirty="0">
                <a:latin typeface="Times New Roman" panose="02020603050405020304" charset="0"/>
                <a:ea typeface="黑体" panose="02010609060101010101" charset="-122"/>
                <a:cs typeface="Times New Roman" panose="02020603050405020304" charset="0"/>
                <a:sym typeface="+mn-lt"/>
              </a:rPr>
              <a:t>。</a:t>
            </a:r>
            <a:endParaRPr lang="zh-CN" altLang="en-US" sz="2400" dirty="0">
              <a:latin typeface="Times New Roman" panose="02020603050405020304" charset="0"/>
              <a:ea typeface="黑体" panose="02010609060101010101" charset="-122"/>
              <a:cs typeface="Times New Roman" panose="02020603050405020304" charset="0"/>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ags/tag1.xml><?xml version="1.0" encoding="utf-8"?>
<p:tagLst xmlns:p="http://schemas.openxmlformats.org/presentationml/2006/main">
  <p:tag name="PA" val="v4.1.3"/>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PA" val="v4.1.3"/>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PA" val="v4.1.3"/>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PA" val="v4.1.3"/>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PA" val="v4.1.3"/>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PA" val="v4.1.3"/>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3772</Words>
  <Application>WPS 演示</Application>
  <PresentationFormat>宽屏</PresentationFormat>
  <Paragraphs>174</Paragraphs>
  <Slides>23</Slides>
  <Notes>4</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23</vt:i4>
      </vt:variant>
    </vt:vector>
  </HeadingPairs>
  <TitlesOfParts>
    <vt:vector size="39" baseType="lpstr">
      <vt:lpstr>Arial</vt:lpstr>
      <vt:lpstr>宋体</vt:lpstr>
      <vt:lpstr>Wingdings</vt:lpstr>
      <vt:lpstr>Times New Roman</vt:lpstr>
      <vt:lpstr>微软雅黑</vt:lpstr>
      <vt:lpstr>Arial</vt:lpstr>
      <vt:lpstr>方正黑体_GBK</vt:lpstr>
      <vt:lpstr>黑体</vt:lpstr>
      <vt:lpstr>方正仿宋_GBK</vt:lpstr>
      <vt:lpstr>宋体</vt:lpstr>
      <vt:lpstr>Arial Unicode MS</vt:lpstr>
      <vt:lpstr>等线 Light</vt:lpstr>
      <vt:lpstr>文泉驿微米黑</vt:lpstr>
      <vt:lpstr>等线</vt:lpstr>
      <vt:lpstr>方正书宋_GBK</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BMI</dc:creator>
  <cp:lastModifiedBy>user</cp:lastModifiedBy>
  <cp:revision>149</cp:revision>
  <dcterms:created xsi:type="dcterms:W3CDTF">2024-01-12T01:00:47Z</dcterms:created>
  <dcterms:modified xsi:type="dcterms:W3CDTF">2024-01-12T01:00:47Z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2052-11.8.2.9695</vt:lpwstr>
  </property>
  <property fmtid="{D5CDD505-2E9C-101B-9397-08002B2CF9AE}" pid="3" name="KSOTemplateUUID">
    <vt:lpwstr>v1.0_mb_9WfxkV6AVU2fS5PtQB2f/g==</vt:lpwstr>
  </property>
  <property fmtid="{D5CDD505-2E9C-101B-9397-08002B2CF9AE}" pid="4" name="ICV">
    <vt:lpwstr>F3508D06A3AC4507889E3DB72A85C216_11</vt:lpwstr>
  </property>
</Properties>
</file>