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7" r:id="rId5"/>
    <p:sldId id="265" r:id="rId6"/>
    <p:sldId id="264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380A"/>
    <a:srgbClr val="AA3217"/>
    <a:srgbClr val="F5E8D8"/>
    <a:srgbClr val="A93217"/>
    <a:srgbClr val="CB201D"/>
    <a:srgbClr val="D44647"/>
    <a:srgbClr val="CC0000"/>
    <a:srgbClr val="FB923B"/>
    <a:srgbClr val="D75758"/>
    <a:srgbClr val="D54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09" autoAdjust="0"/>
  </p:normalViewPr>
  <p:slideViewPr>
    <p:cSldViewPr snapToGrid="0">
      <p:cViewPr varScale="1">
        <p:scale>
          <a:sx n="45" d="100"/>
          <a:sy n="45" d="100"/>
        </p:scale>
        <p:origin x="60" y="9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8" b="1638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537201" y="2065339"/>
            <a:ext cx="6045359" cy="1584325"/>
          </a:xfrm>
        </p:spPr>
        <p:txBody>
          <a:bodyPr/>
          <a:lstStyle>
            <a:lvl1pPr algn="ctr">
              <a:lnSpc>
                <a:spcPct val="120000"/>
              </a:lnSpc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0"/>
              <a:t>单击此处编辑母版标题样式</a:t>
            </a:r>
            <a:endParaRPr lang="zh-CN" altLang="en-US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09320" y="3937002"/>
            <a:ext cx="6909321" cy="576263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0"/>
              <a:t>单击此处编辑母版副标题样式</a:t>
            </a:r>
            <a:endParaRPr lang="zh-CN" altLang="en-US" noProof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zh-CN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55944" y="260351"/>
            <a:ext cx="2742485" cy="58943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5314" y="260351"/>
            <a:ext cx="8078271" cy="58943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635" y="1709740"/>
            <a:ext cx="10516036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635" y="4589464"/>
            <a:ext cx="10516036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0965" indent="0">
              <a:buNone/>
              <a:defRPr sz="1600"/>
            </a:lvl4pPr>
            <a:lvl5pPr marL="1828165" indent="0">
              <a:buNone/>
              <a:defRPr sz="1600"/>
            </a:lvl5pPr>
            <a:lvl6pPr marL="2285365" indent="0">
              <a:buNone/>
              <a:defRPr sz="1600"/>
            </a:lvl6pPr>
            <a:lvl7pPr marL="2742565" indent="0">
              <a:buNone/>
              <a:defRPr sz="1600"/>
            </a:lvl7pPr>
            <a:lvl8pPr marL="3199765" indent="0">
              <a:buNone/>
              <a:defRPr sz="1600"/>
            </a:lvl8pPr>
            <a:lvl9pPr marL="3656330" indent="0">
              <a:buNone/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5312" y="1412877"/>
            <a:ext cx="5410379" cy="47418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88052" y="1412877"/>
            <a:ext cx="5410379" cy="47418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571" y="365125"/>
            <a:ext cx="10516036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569" y="1681163"/>
            <a:ext cx="51580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8165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33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569" y="2505075"/>
            <a:ext cx="5158032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182" y="1681163"/>
            <a:ext cx="518342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8165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33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182" y="2505075"/>
            <a:ext cx="5183425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280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426" y="987426"/>
            <a:ext cx="617218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570" y="2057401"/>
            <a:ext cx="393280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765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280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426" y="987426"/>
            <a:ext cx="617218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0965" indent="0">
              <a:buNone/>
              <a:defRPr sz="2000"/>
            </a:lvl4pPr>
            <a:lvl5pPr marL="1828165" indent="0">
              <a:buNone/>
              <a:defRPr sz="2000"/>
            </a:lvl5pPr>
            <a:lvl6pPr marL="2285365" indent="0">
              <a:buNone/>
              <a:defRPr sz="2000"/>
            </a:lvl6pPr>
            <a:lvl7pPr marL="2742565" indent="0">
              <a:buNone/>
              <a:defRPr sz="2000"/>
            </a:lvl7pPr>
            <a:lvl8pPr marL="3199765" indent="0">
              <a:buNone/>
              <a:defRPr sz="2000"/>
            </a:lvl8pPr>
            <a:lvl9pPr marL="365633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570" y="2057401"/>
            <a:ext cx="393280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765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5313" y="768350"/>
            <a:ext cx="10973117" cy="706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5313" y="1642534"/>
            <a:ext cx="10973117" cy="4512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442" y="6245225"/>
            <a:ext cx="2845647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smtClean="0"/>
            </a:lvl1pPr>
          </a:lstStyle>
          <a:p>
            <a:fld id="{6A35A300-1579-4054-8320-9C7ECC029C0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6103" y="6245225"/>
            <a:ext cx="3859795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smtClean="0"/>
            </a:lvl1pPr>
          </a:lstStyle>
          <a:p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914" y="6245225"/>
            <a:ext cx="2845645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smtClean="0"/>
            </a:lvl1pPr>
          </a:lstStyle>
          <a:p>
            <a:fld id="{8AA9AD8C-9B34-49B8-B3C3-E73801FCFAD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735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anose="020B0A04020102020204" pitchFamily="34" charset="0"/>
          <a:ea typeface="微软雅黑" panose="020B0503020204020204" pitchFamily="34" charset="-122"/>
          <a:cs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anose="020B0A04020102020204" pitchFamily="34" charset="0"/>
          <a:ea typeface="微软雅黑" panose="020B0503020204020204" pitchFamily="34" charset="-122"/>
          <a:cs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anose="020B0A04020102020204" pitchFamily="34" charset="0"/>
          <a:ea typeface="微软雅黑" panose="020B0503020204020204" pitchFamily="34" charset="-122"/>
          <a:cs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anose="020B0A04020102020204" pitchFamily="34" charset="0"/>
          <a:ea typeface="微软雅黑" panose="020B0503020204020204" pitchFamily="34" charset="-122"/>
          <a:cs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7pPr>
      <a:lvl8pPr marL="1370965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8pPr>
      <a:lvl9pPr marL="1828165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9pPr>
    </p:titleStyle>
    <p:bodyStyle>
      <a:lvl1pPr marL="474345" indent="-474345" algn="l" rtl="0" eaLnBrk="1" fontAlgn="base" hangingPunct="1">
        <a:spcBef>
          <a:spcPts val="1800"/>
        </a:spcBef>
        <a:spcAft>
          <a:spcPct val="0"/>
        </a:spcAft>
        <a:buClr>
          <a:schemeClr val="accent1">
            <a:lumMod val="75000"/>
          </a:schemeClr>
        </a:buClr>
        <a:buFont typeface="Wingdings 2" panose="05020102010507070707" pitchFamily="18" charset="2"/>
        <a:buChar char="Ý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74345" indent="-474345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 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65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599565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2056765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3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3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rgbClr val="C00000">
                <a:alpha val="73000"/>
              </a:srgbClr>
            </a:gs>
            <a:gs pos="50000">
              <a:srgbClr val="C01C1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289" y="0"/>
            <a:ext cx="12192000" cy="8572500"/>
          </a:xfrm>
          <a:prstGeom prst="rect">
            <a:avLst/>
          </a:prstGeom>
          <a:gradFill flip="none" rotWithShape="1">
            <a:gsLst>
              <a:gs pos="0">
                <a:srgbClr val="C00000"/>
              </a:gs>
              <a:gs pos="84956">
                <a:srgbClr val="C01C1D">
                  <a:alpha val="73000"/>
                </a:srgbClr>
              </a:gs>
              <a:gs pos="64000">
                <a:srgbClr val="C01C1D"/>
              </a:gs>
              <a:gs pos="39000">
                <a:srgbClr val="B91B1C"/>
              </a:gs>
              <a:gs pos="21000">
                <a:srgbClr val="B41B1C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流程图: 文档 4"/>
          <p:cNvSpPr/>
          <p:nvPr/>
        </p:nvSpPr>
        <p:spPr>
          <a:xfrm flipH="1">
            <a:off x="1169381" y="1555750"/>
            <a:ext cx="9753599" cy="4724400"/>
          </a:xfrm>
          <a:prstGeom prst="flowChartDocument">
            <a:avLst/>
          </a:prstGeom>
          <a:solidFill>
            <a:schemeClr val="accent3">
              <a:lumMod val="20000"/>
              <a:lumOff val="80000"/>
            </a:schemeClr>
          </a:solidFill>
          <a:ln w="127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长治市屯留区行政许可事项清单</a:t>
            </a:r>
            <a:endParaRPr lang="zh-CN" altLang="en-US" sz="48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800310" y="1238250"/>
            <a:ext cx="2590800" cy="781050"/>
          </a:xfrm>
          <a:prstGeom prst="rect">
            <a:avLst/>
          </a:prstGeom>
          <a:solidFill>
            <a:srgbClr val="A9321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4932045" y="1361213"/>
            <a:ext cx="22288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 M" panose="00020600040101010101" pitchFamily="18" charset="-122"/>
              </a:rPr>
              <a:t>政策解读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阿里巴巴普惠体 M" panose="00020600040101010101" pitchFamily="18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-15876"/>
            <a:ext cx="12192000" cy="9116292"/>
          </a:xfrm>
          <a:prstGeom prst="rect">
            <a:avLst/>
          </a:prstGeom>
          <a:solidFill>
            <a:srgbClr val="D54648">
              <a:alpha val="90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流程图: 可选过程 2"/>
          <p:cNvSpPr/>
          <p:nvPr/>
        </p:nvSpPr>
        <p:spPr>
          <a:xfrm>
            <a:off x="1200150" y="1031875"/>
            <a:ext cx="9791700" cy="5674360"/>
          </a:xfrm>
          <a:prstGeom prst="flowChartAlternateProcess">
            <a:avLst/>
          </a:prstGeom>
          <a:solidFill>
            <a:srgbClr val="F5E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3839526" y="685800"/>
            <a:ext cx="4512947" cy="665382"/>
            <a:chOff x="3783328" y="704850"/>
            <a:chExt cx="4512947" cy="838200"/>
          </a:xfrm>
        </p:grpSpPr>
        <p:sp>
          <p:nvSpPr>
            <p:cNvPr id="10" name="流程图: 存储数据 9"/>
            <p:cNvSpPr/>
            <p:nvPr/>
          </p:nvSpPr>
          <p:spPr>
            <a:xfrm flipV="1">
              <a:off x="7381875" y="819149"/>
              <a:ext cx="914400" cy="609601"/>
            </a:xfrm>
            <a:prstGeom prst="flowChartOnlineStorage">
              <a:avLst/>
            </a:prstGeom>
            <a:solidFill>
              <a:srgbClr val="7738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流程图: 存储数据 10"/>
            <p:cNvSpPr/>
            <p:nvPr/>
          </p:nvSpPr>
          <p:spPr>
            <a:xfrm rot="10800000" flipV="1">
              <a:off x="3783328" y="819149"/>
              <a:ext cx="914400" cy="609601"/>
            </a:xfrm>
            <a:prstGeom prst="flowChartOnlineStorage">
              <a:avLst/>
            </a:prstGeom>
            <a:solidFill>
              <a:srgbClr val="7738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4600574" y="704850"/>
              <a:ext cx="2990850" cy="838200"/>
            </a:xfrm>
            <a:prstGeom prst="rect">
              <a:avLst/>
            </a:prstGeom>
            <a:solidFill>
              <a:srgbClr val="AA321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4656772" y="706022"/>
            <a:ext cx="2990850" cy="64516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zh-CN" altLang="en-US" sz="3600" dirty="0">
                <a:solidFill>
                  <a:schemeClr val="bg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依据</a:t>
            </a:r>
            <a:endParaRPr lang="zh-CN" altLang="en-US" sz="3600" dirty="0">
              <a:solidFill>
                <a:schemeClr val="bg1"/>
              </a:solidFill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1929765" y="2234565"/>
            <a:ext cx="8351520" cy="41535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b="1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贯彻落实《国务院办公厅关于公布〈法律、行政法规、国务院决定设定的行政许可事项清单(2023年版)〉的通知》(国办发〔2023〕5号)精神</a:t>
            </a:r>
            <a:endParaRPr b="1" dirty="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342900" indent="-3429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b="1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《山西省人民政府办公厅关于公布山西省行政许可事项清单(2023年版)的通知》(晋政办发〔2023〕64号)</a:t>
            </a:r>
            <a:endParaRPr b="1" dirty="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-15876"/>
            <a:ext cx="12192000" cy="9116292"/>
          </a:xfrm>
          <a:prstGeom prst="rect">
            <a:avLst/>
          </a:prstGeom>
          <a:solidFill>
            <a:srgbClr val="D54648">
              <a:alpha val="90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流程图: 可选过程 2"/>
          <p:cNvSpPr/>
          <p:nvPr/>
        </p:nvSpPr>
        <p:spPr>
          <a:xfrm>
            <a:off x="1991360" y="2025650"/>
            <a:ext cx="8249920" cy="3777615"/>
          </a:xfrm>
          <a:prstGeom prst="flowChartAlternateProcess">
            <a:avLst/>
          </a:prstGeom>
          <a:solidFill>
            <a:srgbClr val="F5E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>
                <a:solidFill>
                  <a:schemeClr val="tx1"/>
                </a:solidFill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《长治市人民政府办公室关于公布长治市行政许可事项清单(2023年版)的通知》(长政办发〔2023〕39号)</a:t>
            </a:r>
            <a:endParaRPr lang="zh-CN" altLang="en-US" b="1">
              <a:solidFill>
                <a:schemeClr val="tx1"/>
              </a:solidFill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3839526" y="685800"/>
            <a:ext cx="4512947" cy="665382"/>
            <a:chOff x="3783328" y="704850"/>
            <a:chExt cx="4512947" cy="838200"/>
          </a:xfrm>
        </p:grpSpPr>
        <p:sp>
          <p:nvSpPr>
            <p:cNvPr id="10" name="流程图: 存储数据 9"/>
            <p:cNvSpPr/>
            <p:nvPr/>
          </p:nvSpPr>
          <p:spPr>
            <a:xfrm flipV="1">
              <a:off x="7381875" y="819149"/>
              <a:ext cx="914400" cy="609601"/>
            </a:xfrm>
            <a:prstGeom prst="flowChartOnlineStorage">
              <a:avLst/>
            </a:prstGeom>
            <a:solidFill>
              <a:srgbClr val="7738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流程图: 存储数据 10"/>
            <p:cNvSpPr/>
            <p:nvPr/>
          </p:nvSpPr>
          <p:spPr>
            <a:xfrm rot="10800000" flipV="1">
              <a:off x="3783328" y="819149"/>
              <a:ext cx="914400" cy="609601"/>
            </a:xfrm>
            <a:prstGeom prst="flowChartOnlineStorage">
              <a:avLst/>
            </a:prstGeom>
            <a:solidFill>
              <a:srgbClr val="7738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4600574" y="704850"/>
              <a:ext cx="2990850" cy="838200"/>
            </a:xfrm>
            <a:prstGeom prst="rect">
              <a:avLst/>
            </a:prstGeom>
            <a:solidFill>
              <a:srgbClr val="AA321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4656772" y="706022"/>
            <a:ext cx="2990850" cy="64516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zh-CN" altLang="en-US" sz="3600" dirty="0">
                <a:solidFill>
                  <a:schemeClr val="bg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依据</a:t>
            </a:r>
            <a:endParaRPr lang="zh-CN" altLang="en-US" sz="3600" dirty="0">
              <a:solidFill>
                <a:schemeClr val="bg1"/>
              </a:solidFill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-15876"/>
            <a:ext cx="12192000" cy="9116292"/>
          </a:xfrm>
          <a:prstGeom prst="rect">
            <a:avLst/>
          </a:prstGeom>
          <a:solidFill>
            <a:srgbClr val="D54648">
              <a:alpha val="90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流程图: 可选过程 2"/>
          <p:cNvSpPr/>
          <p:nvPr/>
        </p:nvSpPr>
        <p:spPr>
          <a:xfrm>
            <a:off x="1200150" y="1031875"/>
            <a:ext cx="9791700" cy="5674360"/>
          </a:xfrm>
          <a:prstGeom prst="flowChartAlternateProcess">
            <a:avLst/>
          </a:prstGeom>
          <a:solidFill>
            <a:srgbClr val="F5E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3839526" y="685800"/>
            <a:ext cx="4512947" cy="665382"/>
            <a:chOff x="3783328" y="704850"/>
            <a:chExt cx="4512947" cy="838200"/>
          </a:xfrm>
        </p:grpSpPr>
        <p:sp>
          <p:nvSpPr>
            <p:cNvPr id="10" name="流程图: 存储数据 9"/>
            <p:cNvSpPr/>
            <p:nvPr/>
          </p:nvSpPr>
          <p:spPr>
            <a:xfrm flipV="1">
              <a:off x="7381875" y="819149"/>
              <a:ext cx="914400" cy="609601"/>
            </a:xfrm>
            <a:prstGeom prst="flowChartOnlineStorage">
              <a:avLst/>
            </a:prstGeom>
            <a:solidFill>
              <a:srgbClr val="7738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流程图: 存储数据 10"/>
            <p:cNvSpPr/>
            <p:nvPr/>
          </p:nvSpPr>
          <p:spPr>
            <a:xfrm rot="10800000" flipV="1">
              <a:off x="3783328" y="819149"/>
              <a:ext cx="914400" cy="609601"/>
            </a:xfrm>
            <a:prstGeom prst="flowChartOnlineStorage">
              <a:avLst/>
            </a:prstGeom>
            <a:solidFill>
              <a:srgbClr val="7738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4600574" y="704850"/>
              <a:ext cx="2990850" cy="838200"/>
            </a:xfrm>
            <a:prstGeom prst="rect">
              <a:avLst/>
            </a:prstGeom>
            <a:solidFill>
              <a:srgbClr val="AA321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4656772" y="706022"/>
            <a:ext cx="2990850" cy="64516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zh-CN" altLang="en-US" sz="3600" dirty="0">
                <a:solidFill>
                  <a:schemeClr val="bg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调整内容</a:t>
            </a:r>
            <a:endParaRPr lang="zh-CN" altLang="en-US" sz="3600" dirty="0">
              <a:solidFill>
                <a:schemeClr val="bg1"/>
              </a:solidFill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2240280" y="1601470"/>
            <a:ext cx="7546340" cy="35788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sz="2000" b="1" dirty="0">
                <a:solidFill>
                  <a:schemeClr val="tx1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一、新增行政许可事项。一是“举办高危险性体育赛事活动许可”，由省体育局主管，省体育局、市县级审批服务管理部门实施；二是“生产、储存烟花爆竹建设项目安全设施设计审查”“烟花爆竹经营许可”，由省应急厅主管，省、市、县三级应急管理部门实施；三是“边境管理区通行证核发”，由省公安厅主管，市级公安机关、县级公安机关（含指定的派出所）实施。</a:t>
            </a:r>
            <a:endParaRPr sz="2000" b="1" dirty="0">
              <a:solidFill>
                <a:schemeClr val="tx1">
                  <a:lumMod val="50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indent="0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sz="2000" b="1" dirty="0">
                <a:solidFill>
                  <a:schemeClr val="tx1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二、修改行政许可事项名称。将省体育局主管的“临时占用公共体育设施审批”修改为“临时占用公共体育场地设施审批”。</a:t>
            </a:r>
            <a:endParaRPr sz="2000" b="1" dirty="0">
              <a:solidFill>
                <a:schemeClr val="tx1">
                  <a:lumMod val="50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indent="0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sz="2000" b="1" dirty="0">
                <a:solidFill>
                  <a:schemeClr val="tx1">
                    <a:lumMod val="50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三、根据有关法律法规修订等情况，对部门行政许可事项的实施机关、设定和实施依据等内容做出调整。</a:t>
            </a:r>
            <a:endParaRPr sz="2000" b="1" dirty="0">
              <a:solidFill>
                <a:schemeClr val="tx1">
                  <a:lumMod val="50000"/>
                </a:schemeClr>
              </a:solidFill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-15876"/>
            <a:ext cx="12192000" cy="9116292"/>
          </a:xfrm>
          <a:prstGeom prst="rect">
            <a:avLst/>
          </a:prstGeom>
          <a:solidFill>
            <a:srgbClr val="D54648">
              <a:alpha val="90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流程图: 可选过程 2"/>
          <p:cNvSpPr/>
          <p:nvPr/>
        </p:nvSpPr>
        <p:spPr>
          <a:xfrm>
            <a:off x="1200150" y="1031875"/>
            <a:ext cx="9791700" cy="5674360"/>
          </a:xfrm>
          <a:prstGeom prst="flowChartAlternateProcess">
            <a:avLst/>
          </a:prstGeom>
          <a:solidFill>
            <a:srgbClr val="F5E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3839526" y="685800"/>
            <a:ext cx="4512947" cy="665382"/>
            <a:chOff x="3783328" y="704850"/>
            <a:chExt cx="4512947" cy="838200"/>
          </a:xfrm>
        </p:grpSpPr>
        <p:sp>
          <p:nvSpPr>
            <p:cNvPr id="10" name="流程图: 存储数据 9"/>
            <p:cNvSpPr/>
            <p:nvPr/>
          </p:nvSpPr>
          <p:spPr>
            <a:xfrm flipV="1">
              <a:off x="7381875" y="819149"/>
              <a:ext cx="914400" cy="609601"/>
            </a:xfrm>
            <a:prstGeom prst="flowChartOnlineStorage">
              <a:avLst/>
            </a:prstGeom>
            <a:solidFill>
              <a:srgbClr val="7738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流程图: 存储数据 10"/>
            <p:cNvSpPr/>
            <p:nvPr/>
          </p:nvSpPr>
          <p:spPr>
            <a:xfrm rot="10800000" flipV="1">
              <a:off x="3783328" y="819149"/>
              <a:ext cx="914400" cy="609601"/>
            </a:xfrm>
            <a:prstGeom prst="flowChartOnlineStorage">
              <a:avLst/>
            </a:prstGeom>
            <a:solidFill>
              <a:srgbClr val="7738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4600574" y="704850"/>
              <a:ext cx="2990850" cy="838200"/>
            </a:xfrm>
            <a:prstGeom prst="rect">
              <a:avLst/>
            </a:prstGeom>
            <a:solidFill>
              <a:srgbClr val="AA321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4656772" y="706022"/>
            <a:ext cx="2990850" cy="64516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zh-CN" altLang="en-US" sz="3600" dirty="0">
                <a:solidFill>
                  <a:schemeClr val="bg1"/>
                </a:solidFill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工作要求</a:t>
            </a:r>
            <a:endParaRPr lang="zh-CN" altLang="en-US" sz="3600" dirty="0">
              <a:solidFill>
                <a:schemeClr val="bg1"/>
              </a:solidFill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1966595" y="1632585"/>
            <a:ext cx="8306435" cy="46132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b="1" dirty="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各级各部门要严格遵照执行《山西省行政许可事项标准化实施规范（2023年版）》（已在山西省人民政府网站公布），认真落实《长治市行政许可事项清单(2023年版)》和《长治市屯留区行政许可事项清单(2023年版)》,严格在区级清单公布的行政许可事项范围内，调整本级本部门行政许可事项清单,认领完善行政许可实施规范和办事指南，不得随意增减行政许可事项，要严格依照清单实施行政许可，不断强化实施情况动态评估和全程监督。</a:t>
            </a:r>
            <a:endParaRPr b="1" dirty="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RESOURCELIBID_PRE" val="12430"/>
  <p:tag name="KSO_WPP_MARK_KEY" val="9b007b68-205f-46d4-9600-25710b7cab16"/>
  <p:tag name="COMMONDATA" val="eyJoZGlkIjoiZGU4ZmM3NDA1NzcxZjQ1MjU2YTUyYmQwZGI5Njc4NDcifQ=="/>
  <p:tag name="commondata" val="eyJoZGlkIjoiZDUwYzQ1NDhjMzVhNjA4MDUxYmI3YzcyMjBlMDQxMDgifQ=="/>
</p:tagLst>
</file>

<file path=ppt/theme/theme1.xml><?xml version="1.0" encoding="utf-8"?>
<a:theme xmlns:a="http://schemas.openxmlformats.org/drawingml/2006/main" name="A000120141114A15KWBG">
  <a:themeElements>
    <a:clrScheme name="自定义 1">
      <a:dk1>
        <a:srgbClr val="5F5F5F"/>
      </a:dk1>
      <a:lt1>
        <a:sysClr val="window" lastClr="FFFFFF"/>
      </a:lt1>
      <a:dk2>
        <a:srgbClr val="5F5F5F"/>
      </a:dk2>
      <a:lt2>
        <a:srgbClr val="FFFFFF"/>
      </a:lt2>
      <a:accent1>
        <a:srgbClr val="E64823"/>
      </a:accent1>
      <a:accent2>
        <a:srgbClr val="F8931D"/>
      </a:accent2>
      <a:accent3>
        <a:srgbClr val="CE8D3E"/>
      </a:accent3>
      <a:accent4>
        <a:srgbClr val="EC7016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自定义 6">
      <a:majorFont>
        <a:latin typeface="Arial"/>
        <a:ea typeface="幼圆"/>
        <a:cs typeface=""/>
      </a:majorFont>
      <a:minorFont>
        <a:latin typeface="Arial"/>
        <a:ea typeface="幼圆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637485503774390111</Template>
  <TotalTime>0</TotalTime>
  <Words>674</Words>
  <Application>WPS 演示</Application>
  <PresentationFormat>宽屏</PresentationFormat>
  <Paragraphs>23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4" baseType="lpstr">
      <vt:lpstr>Arial</vt:lpstr>
      <vt:lpstr>宋体</vt:lpstr>
      <vt:lpstr>Wingdings</vt:lpstr>
      <vt:lpstr>Arial Black</vt:lpstr>
      <vt:lpstr>微软雅黑</vt:lpstr>
      <vt:lpstr>Wingdings 2</vt:lpstr>
      <vt:lpstr>Wingdings</vt:lpstr>
      <vt:lpstr>阿里巴巴普惠体 M</vt:lpstr>
      <vt:lpstr>华文中宋</vt:lpstr>
      <vt:lpstr>阿里巴巴普惠体 L</vt:lpstr>
      <vt:lpstr>Arial Unicode MS</vt:lpstr>
      <vt:lpstr>幼圆</vt:lpstr>
      <vt:lpstr>Calibri</vt:lpstr>
      <vt:lpstr>微软雅黑 Light</vt:lpstr>
      <vt:lpstr>汉仪劲楷简</vt:lpstr>
      <vt:lpstr>方正仿宋_GBK</vt:lpstr>
      <vt:lpstr>方正公文小标宋</vt:lpstr>
      <vt:lpstr>方正粗黑宋简体</vt:lpstr>
      <vt:lpstr>A000120141114A15KWBG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</dc:creator>
  <cp:lastModifiedBy>新年好运</cp:lastModifiedBy>
  <cp:revision>68</cp:revision>
  <dcterms:created xsi:type="dcterms:W3CDTF">2021-02-10T01:35:00Z</dcterms:created>
  <dcterms:modified xsi:type="dcterms:W3CDTF">2023-12-07T01:36:04Z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2052-12.1.0.15990</vt:lpwstr>
  </property>
  <property fmtid="{D5CDD505-2E9C-101B-9397-08002B2CF9AE}" pid="3" name="KSOSaveFontToCloudKey">
    <vt:lpwstr>123650384_btnclosed</vt:lpwstr>
  </property>
  <property fmtid="{D5CDD505-2E9C-101B-9397-08002B2CF9AE}" pid="4" name="ICV">
    <vt:lpwstr>D5C16E31126E46589E382DCCC670EC46</vt:lpwstr>
  </property>
</Properties>
</file>