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7"/>
  </p:notesMasterIdLst>
  <p:sldIdLst>
    <p:sldId id="256" r:id="rId3"/>
    <p:sldId id="259" r:id="rId4"/>
    <p:sldId id="279" r:id="rId5"/>
    <p:sldId id="280" r:id="rId6"/>
  </p:sldIdLst>
  <p:sldSz cx="12192000" cy="6858000"/>
  <p:notesSz cx="6858000" cy="9144000"/>
  <p:embeddedFontLst>
    <p:embeddedFont>
      <p:font typeface="汉仪君黑-45简" panose="020B0604020202020204" pitchFamily="34" charset="-122"/>
      <p:regular r:id="rId11"/>
    </p:embeddedFont>
    <p:embeddedFont>
      <p:font typeface="Calibri" panose="020F0502020204030204" charset="0"/>
      <p:regular r:id="rId12"/>
      <p:bold r:id="rId13"/>
      <p:italic r:id="rId14"/>
      <p:boldItalic r:id="rId15"/>
    </p:embeddedFont>
    <p:embeddedFont>
      <p:font typeface="Calibri Light" panose="020F0302020204030204" charset="0"/>
      <p:regular r:id="rId16"/>
      <p:italic r:id="rId17"/>
    </p:embeddedFont>
  </p:embeddedFontLst>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2.xml"/><Relationship Id="rId17" Type="http://schemas.openxmlformats.org/officeDocument/2006/relationships/font" Target="fonts/font7.fntdata"/><Relationship Id="rId16" Type="http://schemas.openxmlformats.org/officeDocument/2006/relationships/font" Target="fonts/font6.fntdata"/><Relationship Id="rId15" Type="http://schemas.openxmlformats.org/officeDocument/2006/relationships/font" Target="fonts/font5.fntdata"/><Relationship Id="rId14" Type="http://schemas.openxmlformats.org/officeDocument/2006/relationships/font" Target="fonts/font4.fntdata"/><Relationship Id="rId13" Type="http://schemas.openxmlformats.org/officeDocument/2006/relationships/font" Target="fonts/font3.fntdata"/><Relationship Id="rId12" Type="http://schemas.openxmlformats.org/officeDocument/2006/relationships/font" Target="fonts/font2.fntdata"/><Relationship Id="rId11" Type="http://schemas.openxmlformats.org/officeDocument/2006/relationships/font" Target="fonts/font1.fntdata"/><Relationship Id="rId10" Type="http://schemas.openxmlformats.org/officeDocument/2006/relationships/tableStyles" Target="tableStyle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2BE04F47-18A9-4B62-B892-46A76481C8B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6114FFA-3FDD-44C1-833D-188EFB911437}"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E04F47-18A9-4B62-B892-46A76481C8BC}"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114FFA-3FDD-44C1-833D-188EFB911437}"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0" y="0"/>
            <a:ext cx="12192000" cy="685800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9980645" y="4376057"/>
            <a:ext cx="2211355" cy="24819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0"/>
            <a:ext cx="2211355" cy="24819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71061" y="205274"/>
            <a:ext cx="11849878" cy="6447453"/>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857250" y="1579245"/>
            <a:ext cx="10040620" cy="4687570"/>
          </a:xfrm>
          <a:prstGeom prst="rect">
            <a:avLst/>
          </a:prstGeom>
          <a:noFill/>
        </p:spPr>
        <p:txBody>
          <a:bodyPr wrap="square" rtlCol="0">
            <a:noAutofit/>
          </a:bodyPr>
          <a:lstStyle/>
          <a:p>
            <a:pPr algn="ctr"/>
            <a:endParaRPr lang="zh-CN" altLang="en-US" sz="4000" b="1" dirty="0">
              <a:latin typeface="汉仪君黑-45简" panose="020B0604020202020204" pitchFamily="34" charset="-122"/>
              <a:ea typeface="汉仪君黑-45简" panose="020B0604020202020204" pitchFamily="34" charset="-122"/>
            </a:endParaRPr>
          </a:p>
          <a:p>
            <a:pPr algn="ctr"/>
            <a:endParaRPr lang="zh-CN" altLang="en-US" sz="4000" b="1" dirty="0">
              <a:latin typeface="汉仪君黑-45简" panose="020B0604020202020204" pitchFamily="34" charset="-122"/>
              <a:ea typeface="汉仪君黑-45简" panose="020B0604020202020204" pitchFamily="34" charset="-122"/>
            </a:endParaRPr>
          </a:p>
        </p:txBody>
      </p:sp>
      <p:sp>
        <p:nvSpPr>
          <p:cNvPr id="19" name="文本框 18"/>
          <p:cNvSpPr txBox="1"/>
          <p:nvPr/>
        </p:nvSpPr>
        <p:spPr>
          <a:xfrm>
            <a:off x="6062617" y="5062281"/>
            <a:ext cx="280670" cy="306705"/>
          </a:xfrm>
          <a:prstGeom prst="rect">
            <a:avLst/>
          </a:prstGeom>
          <a:noFill/>
        </p:spPr>
        <p:txBody>
          <a:bodyPr wrap="none" rtlCol="0">
            <a:spAutoFit/>
          </a:bodyPr>
          <a:lstStyle/>
          <a:p>
            <a:r>
              <a:rPr lang="en-US" altLang="zh-CN" sz="1400" dirty="0" smtClean="0">
                <a:solidFill>
                  <a:schemeClr val="bg1"/>
                </a:solidFill>
                <a:latin typeface="汉仪君黑-45简" panose="020B0604020202020204" pitchFamily="34" charset="-122"/>
                <a:ea typeface="汉仪君黑-45简" panose="020B0604020202020204" pitchFamily="34" charset="-122"/>
              </a:rPr>
              <a:t>e</a:t>
            </a:r>
            <a:endParaRPr lang="zh-CN" altLang="en-US" sz="1400" dirty="0">
              <a:solidFill>
                <a:schemeClr val="bg1"/>
              </a:solidFill>
              <a:latin typeface="汉仪君黑-45简" panose="020B0604020202020204" pitchFamily="34" charset="-122"/>
              <a:ea typeface="汉仪君黑-45简" panose="020B0604020202020204" pitchFamily="34" charset="-122"/>
            </a:endParaRPr>
          </a:p>
        </p:txBody>
      </p:sp>
      <p:sp>
        <p:nvSpPr>
          <p:cNvPr id="2" name="矩形 1"/>
          <p:cNvSpPr/>
          <p:nvPr>
            <p:custDataLst>
              <p:tags r:id="rId1"/>
            </p:custDataLst>
          </p:nvPr>
        </p:nvSpPr>
        <p:spPr>
          <a:xfrm>
            <a:off x="1066165" y="1579245"/>
            <a:ext cx="9981565" cy="26346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000" b="1" dirty="0">
                <a:latin typeface="汉仪君黑-45简" panose="020B0604020202020204" pitchFamily="34" charset="-122"/>
                <a:ea typeface="汉仪君黑-45简" panose="020B0604020202020204" pitchFamily="34" charset="-122"/>
                <a:sym typeface="+mn-ea"/>
              </a:rPr>
              <a:t>长治市屯留区人民政府办公室</a:t>
            </a:r>
            <a:endParaRPr lang="zh-CN" altLang="en-US" sz="4000" b="1" dirty="0">
              <a:latin typeface="汉仪君黑-45简" panose="020B0604020202020204" pitchFamily="34" charset="-122"/>
              <a:ea typeface="汉仪君黑-45简" panose="020B0604020202020204" pitchFamily="34" charset="-122"/>
            </a:endParaRPr>
          </a:p>
          <a:p>
            <a:pPr algn="ctr"/>
            <a:r>
              <a:rPr lang="zh-CN" sz="4000" b="1" dirty="0">
                <a:latin typeface="汉仪君黑-45简" panose="020B0604020202020204" pitchFamily="34" charset="-122"/>
                <a:ea typeface="汉仪君黑-45简" panose="020B0604020202020204" pitchFamily="34" charset="-122"/>
                <a:sym typeface="+mn-ea"/>
              </a:rPr>
              <a:t>关于印发《长治市屯留区乡镇（街道）权责清单（</a:t>
            </a:r>
            <a:r>
              <a:rPr lang="en-US" altLang="zh-CN" sz="4000" b="1" dirty="0">
                <a:latin typeface="汉仪君黑-45简" panose="020B0604020202020204" pitchFamily="34" charset="-122"/>
                <a:ea typeface="汉仪君黑-45简" panose="020B0604020202020204" pitchFamily="34" charset="-122"/>
                <a:sym typeface="+mn-ea"/>
              </a:rPr>
              <a:t>2023</a:t>
            </a:r>
            <a:r>
              <a:rPr lang="zh-CN" altLang="en-US" sz="4000" b="1" dirty="0">
                <a:latin typeface="汉仪君黑-45简" panose="020B0604020202020204" pitchFamily="34" charset="-122"/>
                <a:ea typeface="汉仪君黑-45简" panose="020B0604020202020204" pitchFamily="34" charset="-122"/>
                <a:sym typeface="+mn-ea"/>
              </a:rPr>
              <a:t>版）》的通知</a:t>
            </a:r>
            <a:endParaRPr lang="zh-CN" altLang="en-US" sz="4000" b="1" dirty="0">
              <a:latin typeface="汉仪君黑-45简" panose="020B0604020202020204" pitchFamily="34" charset="-122"/>
              <a:ea typeface="汉仪君黑-45简" panose="020B0604020202020204" pitchFamily="34" charset="-122"/>
              <a:sym typeface="+mn-ea"/>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0" y="0"/>
            <a:ext cx="12192000" cy="685800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 name="矩形 6"/>
          <p:cNvSpPr/>
          <p:nvPr/>
        </p:nvSpPr>
        <p:spPr>
          <a:xfrm>
            <a:off x="9980645" y="4376057"/>
            <a:ext cx="2211355" cy="24819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0"/>
            <a:ext cx="2211355" cy="24819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71061" y="205274"/>
            <a:ext cx="11849878" cy="6447453"/>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t>出台《平昌县中心镇权责清单》是完善我县权责清单制度、落实为基层减负的重要举措。是基层运行需要，能够进一步统一规范各镇人民政府（街道办事处）职责事项，加快形成县镇两级边界清晰、分工合理、权责一致、运转高效、依法保障的职能体系，构建上下一体的权力制约和协调机制。</a:t>
            </a:r>
            <a:endParaRPr lang="zh-CN" altLang="en-US" b="1"/>
          </a:p>
        </p:txBody>
      </p:sp>
      <p:sp>
        <p:nvSpPr>
          <p:cNvPr id="10" name="矩形 9"/>
          <p:cNvSpPr/>
          <p:nvPr/>
        </p:nvSpPr>
        <p:spPr>
          <a:xfrm>
            <a:off x="802433" y="2887825"/>
            <a:ext cx="821094" cy="1119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024039" y="1267305"/>
            <a:ext cx="5952930" cy="9983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文本框 30"/>
          <p:cNvSpPr txBox="1"/>
          <p:nvPr/>
        </p:nvSpPr>
        <p:spPr>
          <a:xfrm>
            <a:off x="3990340" y="1382395"/>
            <a:ext cx="3913505" cy="768350"/>
          </a:xfrm>
          <a:prstGeom prst="rect">
            <a:avLst/>
          </a:prstGeom>
          <a:noFill/>
        </p:spPr>
        <p:txBody>
          <a:bodyPr wrap="square" rtlCol="0">
            <a:spAutoFit/>
          </a:bodyPr>
          <a:lstStyle/>
          <a:p>
            <a:pPr algn="ctr"/>
            <a:r>
              <a:rPr lang="zh-CN" altLang="en-US" sz="4400" b="1" dirty="0">
                <a:solidFill>
                  <a:schemeClr val="bg1"/>
                </a:solidFill>
                <a:latin typeface="+mj-ea"/>
                <a:ea typeface="+mj-ea"/>
              </a:rPr>
              <a:t>制定背景</a:t>
            </a:r>
            <a:endParaRPr lang="zh-CN" altLang="en-US" sz="4400" b="1" dirty="0">
              <a:solidFill>
                <a:schemeClr val="bg1"/>
              </a:solidFill>
              <a:latin typeface="+mj-ea"/>
              <a:ea typeface="+mj-ea"/>
            </a:endParaRPr>
          </a:p>
        </p:txBody>
      </p:sp>
      <p:sp>
        <p:nvSpPr>
          <p:cNvPr id="18" name="矩形 17"/>
          <p:cNvSpPr/>
          <p:nvPr/>
        </p:nvSpPr>
        <p:spPr>
          <a:xfrm>
            <a:off x="1480185" y="2623820"/>
            <a:ext cx="9281160" cy="3310255"/>
          </a:xfrm>
          <a:prstGeom prst="rect">
            <a:avLst/>
          </a:prstGeom>
          <a:solidFill>
            <a:schemeClr val="bg1">
              <a:lumMod val="95000"/>
            </a:schemeClr>
          </a:solidFill>
          <a:ln>
            <a:solidFill>
              <a:schemeClr val="bg1"/>
            </a:solidFill>
          </a:ln>
        </p:spPr>
        <p:txBody>
          <a:bodyPr wrap="square">
            <a:noAutofit/>
          </a:bodyPr>
          <a:lstStyle/>
          <a:p>
            <a:pPr algn="l"/>
            <a:r>
              <a:rPr lang="en-US" altLang="zh-CN" sz="1400" spc="130" dirty="0">
                <a:solidFill>
                  <a:schemeClr val="tx1">
                    <a:lumMod val="50000"/>
                    <a:lumOff val="50000"/>
                  </a:schemeClr>
                </a:solidFill>
                <a:latin typeface="汉仪君黑-45简" panose="020B0604020202020204" pitchFamily="34" charset="-122"/>
                <a:ea typeface="汉仪君黑-45简" panose="020B0604020202020204" pitchFamily="34" charset="-122"/>
              </a:rPr>
              <a:t>       </a:t>
            </a:r>
            <a:r>
              <a:rPr lang="en-US" altLang="zh-CN" sz="2400" dirty="0">
                <a:latin typeface="汉仪君黑-45简" panose="020B0604020202020204" pitchFamily="34" charset="-122"/>
                <a:ea typeface="汉仪君黑-45简" panose="020B0604020202020204" pitchFamily="34" charset="-122"/>
              </a:rPr>
              <a:t>为贯彻落实省委、省政府《关于加强党的领导全面提升基层治理体系和治理能力现代化建设水平的实施方案》(晋发[2021]44号)、省委《关于抓党建促乡村治理能力提升的若千措施(试行)》(晋发[2022]13号)等精神，持续巩固深化乡镇(街道)机构改革，加快构建简约高效的基层管理体制，根据山西省人民政府《关于向乡镇人民政府和街道办事处下放部分行政执法职权的决定》（晋政发〔2022〕22号）和长治市屯留区人民政府《关于印发长治市屯留区乡镇（街道）承接区级行政执法职权事项清单的通知》要求，结合我区实际，梳理编制了《长治市屯留区乡镇（街道）权责清单》(2023年版)</a:t>
            </a:r>
            <a:r>
              <a:rPr lang="zh-CN" altLang="en-US" sz="2400" dirty="0">
                <a:latin typeface="汉仪君黑-45简" panose="020B0604020202020204" pitchFamily="34" charset="-122"/>
                <a:ea typeface="汉仪君黑-45简" panose="020B0604020202020204" pitchFamily="34" charset="-122"/>
              </a:rPr>
              <a:t>。</a:t>
            </a:r>
            <a:endParaRPr lang="zh-CN" altLang="en-US" sz="2400" dirty="0">
              <a:latin typeface="汉仪君黑-45简" panose="020B0604020202020204" pitchFamily="34" charset="-122"/>
              <a:ea typeface="汉仪君黑-45简" panose="020B0604020202020204" pitchFamily="34"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down)">
                                      <p:cBhvr>
                                        <p:cTn id="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0" y="0"/>
            <a:ext cx="12192000" cy="685800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 name="矩形 6"/>
          <p:cNvSpPr/>
          <p:nvPr/>
        </p:nvSpPr>
        <p:spPr>
          <a:xfrm>
            <a:off x="9980645" y="4376057"/>
            <a:ext cx="2211355" cy="24819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0"/>
            <a:ext cx="2211355" cy="24819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71061" y="205274"/>
            <a:ext cx="11849878" cy="6447453"/>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t>出台《平昌县中心镇权责清单》是完善我县权责清单制度、落实为基层减负的重要举措。是基层运行需要，能够进一步统一规范各镇人民政府（街道办事处）职责事项，加快形成县镇两级边界清晰、分工合理、权责一致、运转高效、依法保障的职能体系，构建上下一体的权力制约和协调机制。</a:t>
            </a:r>
            <a:endParaRPr lang="zh-CN" altLang="en-US" b="1"/>
          </a:p>
        </p:txBody>
      </p:sp>
      <p:sp>
        <p:nvSpPr>
          <p:cNvPr id="10" name="矩形 9"/>
          <p:cNvSpPr/>
          <p:nvPr/>
        </p:nvSpPr>
        <p:spPr>
          <a:xfrm>
            <a:off x="802433" y="2887825"/>
            <a:ext cx="821094" cy="1119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024039" y="1267305"/>
            <a:ext cx="5952930" cy="9983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文本框 30"/>
          <p:cNvSpPr txBox="1"/>
          <p:nvPr/>
        </p:nvSpPr>
        <p:spPr>
          <a:xfrm>
            <a:off x="3990340" y="1382395"/>
            <a:ext cx="3913505" cy="768350"/>
          </a:xfrm>
          <a:prstGeom prst="rect">
            <a:avLst/>
          </a:prstGeom>
          <a:noFill/>
        </p:spPr>
        <p:txBody>
          <a:bodyPr wrap="square" rtlCol="0">
            <a:spAutoFit/>
          </a:bodyPr>
          <a:lstStyle/>
          <a:p>
            <a:pPr algn="ctr"/>
            <a:r>
              <a:rPr lang="zh-CN" altLang="en-US" sz="4400" b="1" dirty="0">
                <a:solidFill>
                  <a:schemeClr val="bg1"/>
                </a:solidFill>
                <a:latin typeface="+mj-ea"/>
                <a:ea typeface="+mj-ea"/>
              </a:rPr>
              <a:t>重要意义</a:t>
            </a:r>
            <a:endParaRPr lang="zh-CN" altLang="en-US" sz="4400" b="1" dirty="0">
              <a:solidFill>
                <a:schemeClr val="bg1"/>
              </a:solidFill>
              <a:latin typeface="+mj-ea"/>
              <a:ea typeface="+mj-ea"/>
            </a:endParaRPr>
          </a:p>
        </p:txBody>
      </p:sp>
      <p:sp>
        <p:nvSpPr>
          <p:cNvPr id="18" name="矩形 17"/>
          <p:cNvSpPr/>
          <p:nvPr/>
        </p:nvSpPr>
        <p:spPr>
          <a:xfrm>
            <a:off x="1480185" y="3014345"/>
            <a:ext cx="9348470" cy="1915160"/>
          </a:xfrm>
          <a:prstGeom prst="rect">
            <a:avLst/>
          </a:prstGeom>
          <a:solidFill>
            <a:schemeClr val="bg1">
              <a:lumMod val="95000"/>
            </a:schemeClr>
          </a:solidFill>
          <a:ln>
            <a:solidFill>
              <a:schemeClr val="bg1"/>
            </a:solidFill>
          </a:ln>
        </p:spPr>
        <p:txBody>
          <a:bodyPr wrap="square">
            <a:noAutofit/>
          </a:bodyPr>
          <a:lstStyle/>
          <a:p>
            <a:pPr algn="l"/>
            <a:r>
              <a:rPr lang="en-US" altLang="zh-CN" sz="1400" spc="130" dirty="0">
                <a:solidFill>
                  <a:schemeClr val="tx1">
                    <a:lumMod val="50000"/>
                    <a:lumOff val="50000"/>
                  </a:schemeClr>
                </a:solidFill>
                <a:latin typeface="汉仪君黑-45简" panose="020B0604020202020204" pitchFamily="34" charset="-122"/>
                <a:ea typeface="汉仪君黑-45简" panose="020B0604020202020204" pitchFamily="34" charset="-122"/>
              </a:rPr>
              <a:t>     </a:t>
            </a:r>
            <a:r>
              <a:rPr lang="en-US" altLang="zh-CN" sz="2400" spc="130" dirty="0">
                <a:solidFill>
                  <a:schemeClr val="tx1">
                    <a:lumMod val="50000"/>
                    <a:lumOff val="50000"/>
                  </a:schemeClr>
                </a:solidFill>
                <a:latin typeface="汉仪君黑-45简" panose="020B0604020202020204" pitchFamily="34" charset="-122"/>
                <a:ea typeface="汉仪君黑-45简" panose="020B0604020202020204" pitchFamily="34" charset="-122"/>
              </a:rPr>
              <a:t> </a:t>
            </a:r>
            <a:r>
              <a:rPr sz="2400" dirty="0">
                <a:latin typeface="汉仪君黑-45简" panose="020B0604020202020204" pitchFamily="34" charset="-122"/>
                <a:ea typeface="汉仪君黑-45简" panose="020B0604020202020204" pitchFamily="34" charset="-122"/>
              </a:rPr>
              <a:t>出台《</a:t>
            </a:r>
            <a:r>
              <a:rPr lang="zh-CN" sz="2400" dirty="0">
                <a:latin typeface="汉仪君黑-45简" panose="020B0604020202020204" pitchFamily="34" charset="-122"/>
                <a:ea typeface="汉仪君黑-45简" panose="020B0604020202020204" pitchFamily="34" charset="-122"/>
              </a:rPr>
              <a:t>长治市屯留区乡镇（街道）</a:t>
            </a:r>
            <a:r>
              <a:rPr sz="2400" dirty="0">
                <a:latin typeface="汉仪君黑-45简" panose="020B0604020202020204" pitchFamily="34" charset="-122"/>
                <a:ea typeface="汉仪君黑-45简" panose="020B0604020202020204" pitchFamily="34" charset="-122"/>
              </a:rPr>
              <a:t>权责清单</a:t>
            </a:r>
            <a:r>
              <a:rPr lang="zh-CN" sz="2400" dirty="0">
                <a:latin typeface="汉仪君黑-45简" panose="020B0604020202020204" pitchFamily="34" charset="-122"/>
                <a:ea typeface="汉仪君黑-45简" panose="020B0604020202020204" pitchFamily="34" charset="-122"/>
              </a:rPr>
              <a:t>（</a:t>
            </a:r>
            <a:r>
              <a:rPr lang="en-US" altLang="zh-CN" sz="2400" dirty="0">
                <a:latin typeface="汉仪君黑-45简" panose="020B0604020202020204" pitchFamily="34" charset="-122"/>
                <a:ea typeface="汉仪君黑-45简" panose="020B0604020202020204" pitchFamily="34" charset="-122"/>
              </a:rPr>
              <a:t>2023</a:t>
            </a:r>
            <a:r>
              <a:rPr lang="zh-CN" altLang="en-US" sz="2400" dirty="0">
                <a:latin typeface="汉仪君黑-45简" panose="020B0604020202020204" pitchFamily="34" charset="-122"/>
                <a:ea typeface="汉仪君黑-45简" panose="020B0604020202020204" pitchFamily="34" charset="-122"/>
              </a:rPr>
              <a:t>版）</a:t>
            </a:r>
            <a:r>
              <a:rPr sz="2400" dirty="0">
                <a:latin typeface="汉仪君黑-45简" panose="020B0604020202020204" pitchFamily="34" charset="-122"/>
                <a:ea typeface="汉仪君黑-45简" panose="020B0604020202020204" pitchFamily="34" charset="-122"/>
              </a:rPr>
              <a:t>》是完善我</a:t>
            </a:r>
            <a:r>
              <a:rPr lang="zh-CN" sz="2400" dirty="0">
                <a:latin typeface="汉仪君黑-45简" panose="020B0604020202020204" pitchFamily="34" charset="-122"/>
                <a:ea typeface="汉仪君黑-45简" panose="020B0604020202020204" pitchFamily="34" charset="-122"/>
              </a:rPr>
              <a:t>区</a:t>
            </a:r>
            <a:r>
              <a:rPr sz="2400" dirty="0">
                <a:latin typeface="汉仪君黑-45简" panose="020B0604020202020204" pitchFamily="34" charset="-122"/>
                <a:ea typeface="汉仪君黑-45简" panose="020B0604020202020204" pitchFamily="34" charset="-122"/>
              </a:rPr>
              <a:t>权责清单制度、</a:t>
            </a:r>
            <a:r>
              <a:rPr lang="zh-CN" sz="2400" dirty="0">
                <a:latin typeface="汉仪君黑-45简" panose="020B0604020202020204" pitchFamily="34" charset="-122"/>
                <a:ea typeface="汉仪君黑-45简" panose="020B0604020202020204" pitchFamily="34" charset="-122"/>
              </a:rPr>
              <a:t>提升基层治理体系和治理能力现代化建设水平的</a:t>
            </a:r>
            <a:r>
              <a:rPr sz="2400" dirty="0">
                <a:latin typeface="汉仪君黑-45简" panose="020B0604020202020204" pitchFamily="34" charset="-122"/>
                <a:ea typeface="汉仪君黑-45简" panose="020B0604020202020204" pitchFamily="34" charset="-122"/>
              </a:rPr>
              <a:t>重要举措。是基层运行需要，能够进一步统一规范</a:t>
            </a:r>
            <a:r>
              <a:rPr lang="zh-CN" sz="2400" dirty="0">
                <a:latin typeface="汉仪君黑-45简" panose="020B0604020202020204" pitchFamily="34" charset="-122"/>
                <a:ea typeface="汉仪君黑-45简" panose="020B0604020202020204" pitchFamily="34" charset="-122"/>
              </a:rPr>
              <a:t>乡镇</a:t>
            </a:r>
            <a:r>
              <a:rPr sz="2400" dirty="0">
                <a:latin typeface="汉仪君黑-45简" panose="020B0604020202020204" pitchFamily="34" charset="-122"/>
                <a:ea typeface="汉仪君黑-45简" panose="020B0604020202020204" pitchFamily="34" charset="-122"/>
              </a:rPr>
              <a:t>（街道）职责事项，加快形成</a:t>
            </a:r>
            <a:r>
              <a:rPr lang="zh-CN" sz="2400" dirty="0">
                <a:latin typeface="汉仪君黑-45简" panose="020B0604020202020204" pitchFamily="34" charset="-122"/>
                <a:ea typeface="汉仪君黑-45简" panose="020B0604020202020204" pitchFamily="34" charset="-122"/>
              </a:rPr>
              <a:t>区乡</a:t>
            </a:r>
            <a:r>
              <a:rPr sz="2400" dirty="0">
                <a:latin typeface="汉仪君黑-45简" panose="020B0604020202020204" pitchFamily="34" charset="-122"/>
                <a:ea typeface="汉仪君黑-45简" panose="020B0604020202020204" pitchFamily="34" charset="-122"/>
              </a:rPr>
              <a:t>两级边界清晰、分工合理、权责一致、运转高效、依法保障的职能体系，构建上下一体的权力制约和协调机制。</a:t>
            </a:r>
            <a:endParaRPr sz="2400" dirty="0">
              <a:latin typeface="汉仪君黑-45简" panose="020B0604020202020204" pitchFamily="34" charset="-122"/>
              <a:ea typeface="汉仪君黑-45简" panose="020B0604020202020204" pitchFamily="34"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down)">
                                      <p:cBhvr>
                                        <p:cTn id="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0" y="0"/>
            <a:ext cx="12192000" cy="685800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 name="矩形 6"/>
          <p:cNvSpPr/>
          <p:nvPr/>
        </p:nvSpPr>
        <p:spPr>
          <a:xfrm>
            <a:off x="9980645" y="4376057"/>
            <a:ext cx="2211355" cy="24819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0"/>
            <a:ext cx="2211355" cy="24819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71061" y="205274"/>
            <a:ext cx="11849878" cy="6447453"/>
          </a:xfrm>
          <a:prstGeom prst="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t>出台《平昌县中心镇权责清单》是完善我县权责清单制度、落实为基层减负的重要举措。是基层运行需要，能够进一步统一规范各镇人民政府（街道办事处）职责事项，加快形成县镇两级边界清晰、分工合理、权责一致、运转高效、依法保障的职能体系，构建上下一体的权力制约和协调机制。</a:t>
            </a:r>
            <a:endParaRPr lang="zh-CN" altLang="en-US" b="1"/>
          </a:p>
        </p:txBody>
      </p:sp>
      <p:sp>
        <p:nvSpPr>
          <p:cNvPr id="10" name="矩形 9"/>
          <p:cNvSpPr/>
          <p:nvPr/>
        </p:nvSpPr>
        <p:spPr>
          <a:xfrm>
            <a:off x="802433" y="2887825"/>
            <a:ext cx="821094" cy="1119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024039" y="1267305"/>
            <a:ext cx="5952930" cy="9983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文本框 30"/>
          <p:cNvSpPr txBox="1"/>
          <p:nvPr/>
        </p:nvSpPr>
        <p:spPr>
          <a:xfrm>
            <a:off x="3990340" y="1382395"/>
            <a:ext cx="3913505" cy="768350"/>
          </a:xfrm>
          <a:prstGeom prst="rect">
            <a:avLst/>
          </a:prstGeom>
          <a:noFill/>
        </p:spPr>
        <p:txBody>
          <a:bodyPr wrap="square" rtlCol="0">
            <a:spAutoFit/>
          </a:bodyPr>
          <a:lstStyle/>
          <a:p>
            <a:pPr algn="ctr"/>
            <a:r>
              <a:rPr lang="zh-CN" altLang="en-US" sz="4400" b="1" dirty="0">
                <a:solidFill>
                  <a:schemeClr val="bg1"/>
                </a:solidFill>
                <a:latin typeface="+mj-ea"/>
                <a:ea typeface="+mj-ea"/>
              </a:rPr>
              <a:t>主要内容</a:t>
            </a:r>
            <a:endParaRPr lang="zh-CN" altLang="en-US" sz="4400" b="1" dirty="0">
              <a:solidFill>
                <a:schemeClr val="bg1"/>
              </a:solidFill>
              <a:latin typeface="+mj-ea"/>
              <a:ea typeface="+mj-ea"/>
            </a:endParaRPr>
          </a:p>
        </p:txBody>
      </p:sp>
      <p:sp>
        <p:nvSpPr>
          <p:cNvPr id="18" name="矩形 17"/>
          <p:cNvSpPr/>
          <p:nvPr/>
        </p:nvSpPr>
        <p:spPr>
          <a:xfrm>
            <a:off x="1499235" y="3042920"/>
            <a:ext cx="9272270" cy="1555750"/>
          </a:xfrm>
          <a:prstGeom prst="rect">
            <a:avLst/>
          </a:prstGeom>
          <a:solidFill>
            <a:schemeClr val="bg1">
              <a:lumMod val="95000"/>
            </a:schemeClr>
          </a:solidFill>
          <a:ln>
            <a:solidFill>
              <a:schemeClr val="bg1"/>
            </a:solidFill>
          </a:ln>
        </p:spPr>
        <p:txBody>
          <a:bodyPr wrap="square">
            <a:noAutofit/>
          </a:bodyPr>
          <a:lstStyle/>
          <a:p>
            <a:pPr algn="l"/>
            <a:r>
              <a:rPr lang="en-US" altLang="zh-CN" sz="1400" spc="130" dirty="0">
                <a:solidFill>
                  <a:schemeClr val="tx1">
                    <a:lumMod val="50000"/>
                    <a:lumOff val="50000"/>
                  </a:schemeClr>
                </a:solidFill>
                <a:latin typeface="汉仪君黑-45简" panose="020B0604020202020204" pitchFamily="34" charset="-122"/>
                <a:ea typeface="汉仪君黑-45简" panose="020B0604020202020204" pitchFamily="34" charset="-122"/>
              </a:rPr>
              <a:t>     </a:t>
            </a:r>
            <a:r>
              <a:rPr lang="en-US" altLang="zh-CN" sz="2400" spc="130" dirty="0">
                <a:solidFill>
                  <a:schemeClr val="tx1">
                    <a:lumMod val="50000"/>
                    <a:lumOff val="50000"/>
                  </a:schemeClr>
                </a:solidFill>
                <a:latin typeface="汉仪君黑-45简" panose="020B0604020202020204" pitchFamily="34" charset="-122"/>
                <a:ea typeface="汉仪君黑-45简" panose="020B0604020202020204" pitchFamily="34" charset="-122"/>
              </a:rPr>
              <a:t> </a:t>
            </a:r>
            <a:r>
              <a:rPr lang="zh-CN" sz="2400" dirty="0">
                <a:latin typeface="汉仪君黑-45简" panose="020B0604020202020204" pitchFamily="34" charset="-122"/>
                <a:ea typeface="汉仪君黑-45简" panose="020B0604020202020204" pitchFamily="34" charset="-122"/>
              </a:rPr>
              <a:t>长治市屯留区乡镇（街道）权责清单参考目录（</a:t>
            </a:r>
            <a:r>
              <a:rPr lang="en-US" altLang="zh-CN" sz="2400" dirty="0">
                <a:latin typeface="汉仪君黑-45简" panose="020B0604020202020204" pitchFamily="34" charset="-122"/>
                <a:ea typeface="汉仪君黑-45简" panose="020B0604020202020204" pitchFamily="34" charset="-122"/>
              </a:rPr>
              <a:t>2023</a:t>
            </a:r>
            <a:r>
              <a:rPr lang="zh-CN" altLang="en-US" sz="2400" dirty="0">
                <a:latin typeface="汉仪君黑-45简" panose="020B0604020202020204" pitchFamily="34" charset="-122"/>
                <a:ea typeface="汉仪君黑-45简" panose="020B0604020202020204" pitchFamily="34" charset="-122"/>
              </a:rPr>
              <a:t>年版）共</a:t>
            </a:r>
            <a:r>
              <a:rPr lang="en-US" altLang="zh-CN" sz="2400" dirty="0">
                <a:latin typeface="汉仪君黑-45简" panose="020B0604020202020204" pitchFamily="34" charset="-122"/>
                <a:ea typeface="汉仪君黑-45简" panose="020B0604020202020204" pitchFamily="34" charset="-122"/>
              </a:rPr>
              <a:t>159</a:t>
            </a:r>
            <a:r>
              <a:rPr lang="zh-CN" altLang="en-US" sz="2400" dirty="0">
                <a:latin typeface="汉仪君黑-45简" panose="020B0604020202020204" pitchFamily="34" charset="-122"/>
                <a:ea typeface="汉仪君黑-45简" panose="020B0604020202020204" pitchFamily="34" charset="-122"/>
              </a:rPr>
              <a:t>项。其中，行政许可</a:t>
            </a:r>
            <a:r>
              <a:rPr lang="en-US" altLang="zh-CN" sz="2400" dirty="0">
                <a:latin typeface="汉仪君黑-45简" panose="020B0604020202020204" pitchFamily="34" charset="-122"/>
                <a:ea typeface="汉仪君黑-45简" panose="020B0604020202020204" pitchFamily="34" charset="-122"/>
              </a:rPr>
              <a:t>5</a:t>
            </a:r>
            <a:r>
              <a:rPr lang="zh-CN" altLang="en-US" sz="2400" dirty="0">
                <a:latin typeface="汉仪君黑-45简" panose="020B0604020202020204" pitchFamily="34" charset="-122"/>
                <a:ea typeface="汉仪君黑-45简" panose="020B0604020202020204" pitchFamily="34" charset="-122"/>
              </a:rPr>
              <a:t>项；行政处罚</a:t>
            </a:r>
            <a:r>
              <a:rPr lang="en-US" altLang="zh-CN" sz="2400" dirty="0">
                <a:latin typeface="汉仪君黑-45简" panose="020B0604020202020204" pitchFamily="34" charset="-122"/>
                <a:ea typeface="汉仪君黑-45简" panose="020B0604020202020204" pitchFamily="34" charset="-122"/>
              </a:rPr>
              <a:t>60</a:t>
            </a:r>
            <a:r>
              <a:rPr lang="zh-CN" altLang="en-US" sz="2400" dirty="0">
                <a:latin typeface="汉仪君黑-45简" panose="020B0604020202020204" pitchFamily="34" charset="-122"/>
                <a:ea typeface="汉仪君黑-45简" panose="020B0604020202020204" pitchFamily="34" charset="-122"/>
              </a:rPr>
              <a:t>项；行政强制</a:t>
            </a:r>
            <a:r>
              <a:rPr lang="en-US" altLang="zh-CN" sz="2400" dirty="0">
                <a:latin typeface="汉仪君黑-45简" panose="020B0604020202020204" pitchFamily="34" charset="-122"/>
                <a:ea typeface="汉仪君黑-45简" panose="020B0604020202020204" pitchFamily="34" charset="-122"/>
              </a:rPr>
              <a:t>6</a:t>
            </a:r>
            <a:r>
              <a:rPr lang="zh-CN" altLang="en-US" sz="2400" dirty="0">
                <a:latin typeface="汉仪君黑-45简" panose="020B0604020202020204" pitchFamily="34" charset="-122"/>
                <a:ea typeface="汉仪君黑-45简" panose="020B0604020202020204" pitchFamily="34" charset="-122"/>
              </a:rPr>
              <a:t>项；行政征收</a:t>
            </a:r>
            <a:r>
              <a:rPr lang="en-US" altLang="zh-CN" sz="2400" dirty="0">
                <a:latin typeface="汉仪君黑-45简" panose="020B0604020202020204" pitchFamily="34" charset="-122"/>
                <a:ea typeface="汉仪君黑-45简" panose="020B0604020202020204" pitchFamily="34" charset="-122"/>
              </a:rPr>
              <a:t>1</a:t>
            </a:r>
            <a:r>
              <a:rPr lang="zh-CN" altLang="en-US" sz="2400" dirty="0">
                <a:latin typeface="汉仪君黑-45简" panose="020B0604020202020204" pitchFamily="34" charset="-122"/>
                <a:ea typeface="汉仪君黑-45简" panose="020B0604020202020204" pitchFamily="34" charset="-122"/>
              </a:rPr>
              <a:t>项；行政给付</a:t>
            </a:r>
            <a:r>
              <a:rPr lang="en-US" altLang="zh-CN" sz="2400" dirty="0">
                <a:latin typeface="汉仪君黑-45简" panose="020B0604020202020204" pitchFamily="34" charset="-122"/>
                <a:ea typeface="汉仪君黑-45简" panose="020B0604020202020204" pitchFamily="34" charset="-122"/>
              </a:rPr>
              <a:t>3</a:t>
            </a:r>
            <a:r>
              <a:rPr lang="zh-CN" altLang="en-US" sz="2400" dirty="0">
                <a:latin typeface="汉仪君黑-45简" panose="020B0604020202020204" pitchFamily="34" charset="-122"/>
                <a:ea typeface="汉仪君黑-45简" panose="020B0604020202020204" pitchFamily="34" charset="-122"/>
              </a:rPr>
              <a:t>项；行政检查</a:t>
            </a:r>
            <a:r>
              <a:rPr lang="en-US" altLang="zh-CN" sz="2400" dirty="0">
                <a:latin typeface="汉仪君黑-45简" panose="020B0604020202020204" pitchFamily="34" charset="-122"/>
                <a:ea typeface="汉仪君黑-45简" panose="020B0604020202020204" pitchFamily="34" charset="-122"/>
              </a:rPr>
              <a:t>9</a:t>
            </a:r>
            <a:r>
              <a:rPr lang="zh-CN" altLang="en-US" sz="2400" dirty="0">
                <a:latin typeface="汉仪君黑-45简" panose="020B0604020202020204" pitchFamily="34" charset="-122"/>
                <a:ea typeface="汉仪君黑-45简" panose="020B0604020202020204" pitchFamily="34" charset="-122"/>
              </a:rPr>
              <a:t>项；行政确认</a:t>
            </a:r>
            <a:r>
              <a:rPr lang="en-US" altLang="zh-CN" sz="2400" dirty="0">
                <a:latin typeface="汉仪君黑-45简" panose="020B0604020202020204" pitchFamily="34" charset="-122"/>
                <a:ea typeface="汉仪君黑-45简" panose="020B0604020202020204" pitchFamily="34" charset="-122"/>
              </a:rPr>
              <a:t>3</a:t>
            </a:r>
            <a:r>
              <a:rPr lang="zh-CN" altLang="en-US" sz="2400" dirty="0">
                <a:latin typeface="汉仪君黑-45简" panose="020B0604020202020204" pitchFamily="34" charset="-122"/>
                <a:ea typeface="汉仪君黑-45简" panose="020B0604020202020204" pitchFamily="34" charset="-122"/>
              </a:rPr>
              <a:t>项；行政裁决</a:t>
            </a:r>
            <a:r>
              <a:rPr lang="en-US" altLang="zh-CN" sz="2400" dirty="0">
                <a:latin typeface="汉仪君黑-45简" panose="020B0604020202020204" pitchFamily="34" charset="-122"/>
                <a:ea typeface="汉仪君黑-45简" panose="020B0604020202020204" pitchFamily="34" charset="-122"/>
              </a:rPr>
              <a:t>2</a:t>
            </a:r>
            <a:r>
              <a:rPr lang="zh-CN" altLang="en-US" sz="2400" dirty="0">
                <a:latin typeface="汉仪君黑-45简" panose="020B0604020202020204" pitchFamily="34" charset="-122"/>
                <a:ea typeface="汉仪君黑-45简" panose="020B0604020202020204" pitchFamily="34" charset="-122"/>
              </a:rPr>
              <a:t>项；其他行政权力</a:t>
            </a:r>
            <a:r>
              <a:rPr lang="en-US" altLang="zh-CN" sz="2400" dirty="0">
                <a:latin typeface="汉仪君黑-45简" panose="020B0604020202020204" pitchFamily="34" charset="-122"/>
                <a:ea typeface="汉仪君黑-45简" panose="020B0604020202020204" pitchFamily="34" charset="-122"/>
              </a:rPr>
              <a:t>70</a:t>
            </a:r>
            <a:r>
              <a:rPr lang="zh-CN" altLang="en-US" sz="2400" dirty="0">
                <a:latin typeface="汉仪君黑-45简" panose="020B0604020202020204" pitchFamily="34" charset="-122"/>
                <a:ea typeface="汉仪君黑-45简" panose="020B0604020202020204" pitchFamily="34" charset="-122"/>
              </a:rPr>
              <a:t>项。</a:t>
            </a:r>
            <a:endParaRPr lang="zh-CN" altLang="en-US" sz="2400" dirty="0">
              <a:latin typeface="汉仪君黑-45简" panose="020B0604020202020204" pitchFamily="34" charset="-122"/>
              <a:ea typeface="汉仪君黑-45简" panose="020B0604020202020204" pitchFamily="34" charset="-122"/>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down)">
                                      <p:cBhvr>
                                        <p:cTn id="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COMMONDATA" val="eyJjb3VudCI6NDgsImhkaWQiOiJhZmQyZjU3ZTczYjIyYmZhNTQzYWI1NGI2MGY5YTk2MSIsInVzZXJDb3VudCI6M30="/>
  <p:tag name="KSO_WPP_MARK_KEY" val="d6632fcd-211c-4978-ae72-27ecbc374cb7"/>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997</Words>
  <Application>WPS 演示</Application>
  <PresentationFormat>宽屏</PresentationFormat>
  <Paragraphs>25</Paragraphs>
  <Slides>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4</vt:i4>
      </vt:variant>
    </vt:vector>
  </HeadingPairs>
  <TitlesOfParts>
    <vt:vector size="13" baseType="lpstr">
      <vt:lpstr>Arial</vt:lpstr>
      <vt:lpstr>宋体</vt:lpstr>
      <vt:lpstr>Wingdings</vt:lpstr>
      <vt:lpstr>汉仪君黑-45简</vt:lpstr>
      <vt:lpstr>Calibri</vt:lpstr>
      <vt:lpstr>微软雅黑</vt:lpstr>
      <vt:lpstr>Arial Unicode MS</vt:lpstr>
      <vt:lpstr>Calibri Light</vt:lpstr>
      <vt:lpstr>Office 主题</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158</cp:revision>
  <dcterms:created xsi:type="dcterms:W3CDTF">2021-04-08T06:54:00Z</dcterms:created>
  <dcterms:modified xsi:type="dcterms:W3CDTF">2023-07-24T09:22:08Z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2052-12.1.0.15120</vt:lpwstr>
  </property>
  <property fmtid="{D5CDD505-2E9C-101B-9397-08002B2CF9AE}" pid="3" name="KSOTemplateUUID">
    <vt:lpwstr>v1.0_mb_nX3krR169JRx9Phr9uLBbg==</vt:lpwstr>
  </property>
  <property fmtid="{D5CDD505-2E9C-101B-9397-08002B2CF9AE}" pid="4" name="ICV">
    <vt:lpwstr>49DDBB3CBCC74811A962D4A56704C6CC_13</vt:lpwstr>
  </property>
</Properties>
</file>