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57" r:id="rId3"/>
    <p:sldId id="262" r:id="rId4"/>
    <p:sldId id="317" r:id="rId5"/>
    <p:sldId id="426" r:id="rId6"/>
    <p:sldId id="444" r:id="rId7"/>
    <p:sldId id="427" r:id="rId8"/>
    <p:sldId id="445" r:id="rId9"/>
    <p:sldId id="429" r:id="rId10"/>
    <p:sldId id="428" r:id="rId11"/>
    <p:sldId id="430" r:id="rId12"/>
    <p:sldId id="431" r:id="rId13"/>
    <p:sldId id="433" r:id="rId14"/>
    <p:sldId id="434" r:id="rId15"/>
    <p:sldId id="435" r:id="rId16"/>
    <p:sldId id="436" r:id="rId17"/>
    <p:sldId id="437" r:id="rId18"/>
    <p:sldId id="438" r:id="rId19"/>
    <p:sldId id="446" r:id="rId20"/>
    <p:sldId id="439" r:id="rId21"/>
    <p:sldId id="440" r:id="rId22"/>
    <p:sldId id="441" r:id="rId23"/>
    <p:sldId id="442" r:id="rId24"/>
    <p:sldId id="293"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2172C6"/>
    <a:srgbClr val="1F6DBB"/>
    <a:srgbClr val="9FC7EF"/>
    <a:srgbClr val="4F80BD"/>
    <a:srgbClr val="3D8EDF"/>
    <a:srgbClr val="3031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4660"/>
  </p:normalViewPr>
  <p:slideViewPr>
    <p:cSldViewPr showGuides="1">
      <p:cViewPr>
        <p:scale>
          <a:sx n="50" d="100"/>
          <a:sy n="50" d="100"/>
        </p:scale>
        <p:origin x="744" y="378"/>
      </p:cViewPr>
      <p:guideLst>
        <p:guide orient="horz" pos="2024"/>
        <p:guide pos="381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handoutMaster" Target="handoutMasters/handoutMaster1.xml"/><Relationship Id="rId26" Type="http://schemas.openxmlformats.org/officeDocument/2006/relationships/notesMaster" Target="notesMasters/notesMaster1.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2000"/>
    </mc:Choice>
    <mc:Fallback>
      <p:transition spd="slow" advClick="0" advTm="2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2000"/>
    </mc:Choice>
    <mc:Fallback>
      <p:transition spd="slow" advClick="0" advTm="2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2000"/>
    </mc:Choice>
    <mc:Fallback>
      <p:transition spd="slow" advClick="0" advTm="2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2000"/>
    </mc:Choice>
    <mc:Fallback>
      <p:transition spd="slow" advClick="0" advTm="2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2000"/>
    </mc:Choice>
    <mc:Fallback>
      <p:transition spd="slow" advClick="0" advTm="2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2000"/>
    </mc:Choice>
    <mc:Fallback>
      <p:transition spd="slow" advClick="0" advTm="2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2000"/>
    </mc:Choice>
    <mc:Fallback>
      <p:transition spd="slow" advClick="0" advTm="2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2000"/>
    </mc:Choice>
    <mc:Fallback>
      <p:transition spd="slow" advClick="0" advTm="2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print">
            <a:extLst>
              <a:ext uri="{28A0092B-C50C-407E-A947-70E740481C1C}">
                <a14:useLocalDpi xmlns:a14="http://schemas.microsoft.com/office/drawing/2010/main" val="0"/>
              </a:ext>
            </a:extLst>
          </a:blip>
          <a:srcRect l="5556" r="5556"/>
          <a:stretch>
            <a:fillRect/>
          </a:stretch>
        </p:blipFill>
        <p:spPr>
          <a:xfrm>
            <a:off x="0" y="0"/>
            <a:ext cx="12192000" cy="6858000"/>
          </a:xfrm>
          <a:prstGeom prst="rect">
            <a:avLst/>
          </a:prstGeom>
        </p:spPr>
      </p:pic>
      <p:sp>
        <p:nvSpPr>
          <p:cNvPr id="9" name="矩形 8"/>
          <p:cNvSpPr/>
          <p:nvPr userDrawn="1"/>
        </p:nvSpPr>
        <p:spPr>
          <a:xfrm>
            <a:off x="263352" y="332656"/>
            <a:ext cx="11593288" cy="6192688"/>
          </a:xfrm>
          <a:prstGeom prst="rect">
            <a:avLst/>
          </a:prstGeom>
          <a:solidFill>
            <a:schemeClr val="bg1"/>
          </a:solidFill>
          <a:ln>
            <a:solidFill>
              <a:srgbClr val="9FC7EF"/>
            </a:solid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2000"/>
    </mc:Choice>
    <mc:Fallback>
      <p:transition spd="slow" advClick="0" advTm="2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8" name="标题 1"/>
          <p:cNvSpPr txBox="1"/>
          <p:nvPr userDrawn="1"/>
        </p:nvSpPr>
        <p:spPr>
          <a:xfrm>
            <a:off x="796066" y="3780632"/>
            <a:ext cx="3638153" cy="1372069"/>
          </a:xfrm>
          <a:prstGeom prst="rect">
            <a:avLst/>
          </a:prstGeom>
        </p:spPr>
        <p:txBody>
          <a:bodyPr vert="horz" lIns="91440" tIns="45720" rIns="91440" bIns="45720" rtlCol="0" anchor="ctr">
            <a:normAutofit fontScale="3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4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版权声明</a:t>
            </a:r>
            <a:br>
              <a:rPr lang="zh-CN" altLang="en-US" sz="13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br>
              <a:rPr lang="zh-CN" altLang="en-US" sz="1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zh-CN" altLang="en-US" sz="1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感谢您下载平台上提供的</a:t>
            </a:r>
            <a:r>
              <a:rPr lang="en-US" altLang="zh-CN" sz="1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br>
              <a:rPr lang="en-US" altLang="zh-CN" sz="1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br>
              <a:rPr lang="zh-CN" altLang="en-US" sz="1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en-US" altLang="zh-CN" sz="1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1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在熊猫办公出售的</a:t>
            </a:r>
            <a:r>
              <a:rPr lang="en-US" altLang="zh-CN" sz="1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模板是免版税类（</a:t>
            </a:r>
            <a:r>
              <a:rPr lang="en-US" altLang="zh-CN" sz="1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RF</a:t>
            </a:r>
            <a:r>
              <a:rPr lang="zh-CN" altLang="en-US" sz="1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Royalty-Free</a:t>
            </a:r>
            <a:r>
              <a:rPr lang="zh-CN" altLang="en-US" sz="1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）正版受</a:t>
            </a:r>
            <a:r>
              <a:rPr lang="en-US" altLang="zh-CN" sz="1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中国人民共和国著作法</a:t>
            </a:r>
            <a:r>
              <a:rPr lang="en-US" altLang="zh-CN" sz="1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和</a:t>
            </a:r>
            <a:r>
              <a:rPr lang="en-US" altLang="zh-CN" sz="1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世界版权公约</a:t>
            </a:r>
            <a:r>
              <a:rPr lang="en-US" altLang="zh-CN" sz="1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的保护，作品的所有权、版权和著作权归熊猫办公所有，您下载的是</a:t>
            </a:r>
            <a:r>
              <a:rPr lang="en-US" altLang="zh-CN" sz="1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模板素材的使用权。</a:t>
            </a:r>
            <a:br>
              <a:rPr lang="zh-CN" altLang="en-US" sz="1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en-US" altLang="zh-CN" sz="1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1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不得将熊猫办公的</a:t>
            </a:r>
            <a:r>
              <a:rPr lang="en-US" altLang="zh-CN" sz="1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a:t>
            </a:r>
            <a:r>
              <a:rPr lang="en-US" altLang="zh-CN" sz="1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素材，本身用于再出售，或者出租、出借、转让、分销、发布或者作为礼物供他人使用，不得转授权、出卖、转让本协议或者本协议中的权利。</a:t>
            </a:r>
            <a:br>
              <a:rPr lang="zh-CN" altLang="en-US"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endParaRPr lang="zh-CN" altLang="en-US"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2000"/>
    </mc:Choice>
    <mc:Fallback>
      <p:transition spd="slow" advClick="0" advTm="2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2000"/>
    </mc:Choice>
    <mc:Fallback>
      <p:transition spd="slow" advClick="0" advTm="2000"/>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250" advClick="0" advTm="2000"/>
    </mc:Choice>
    <mc:Fallback>
      <p:transition spd="slow" advClick="0" advTm="2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tags" Target="../tags/tag12.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83" name="任意多边形: 形状 82"/>
          <p:cNvSpPr/>
          <p:nvPr/>
        </p:nvSpPr>
        <p:spPr>
          <a:xfrm rot="652930" flipH="1">
            <a:off x="10627764" y="12076"/>
            <a:ext cx="1853507" cy="2713385"/>
          </a:xfrm>
          <a:custGeom>
            <a:avLst/>
            <a:gdLst>
              <a:gd name="connsiteX0" fmla="*/ 514207 w 1853507"/>
              <a:gd name="connsiteY0" fmla="*/ 0 h 2713385"/>
              <a:gd name="connsiteX1" fmla="*/ 635124 w 1853507"/>
              <a:gd name="connsiteY1" fmla="*/ 6106 h 2713385"/>
              <a:gd name="connsiteX2" fmla="*/ 1853507 w 1853507"/>
              <a:gd name="connsiteY2" fmla="*/ 1356242 h 2713385"/>
              <a:gd name="connsiteX3" fmla="*/ 496364 w 1853507"/>
              <a:gd name="connsiteY3" fmla="*/ 2713385 h 2713385"/>
              <a:gd name="connsiteX4" fmla="*/ 92792 w 1853507"/>
              <a:gd name="connsiteY4" fmla="*/ 2652371 h 2713385"/>
              <a:gd name="connsiteX5" fmla="*/ 0 w 1853507"/>
              <a:gd name="connsiteY5" fmla="*/ 2618408 h 2713385"/>
              <a:gd name="connsiteX6" fmla="*/ 97110 w 1853507"/>
              <a:gd name="connsiteY6" fmla="*/ 2123910 h 2713385"/>
              <a:gd name="connsiteX7" fmla="*/ 158087 w 1853507"/>
              <a:gd name="connsiteY7" fmla="*/ 2157007 h 2713385"/>
              <a:gd name="connsiteX8" fmla="*/ 496364 w 1853507"/>
              <a:gd name="connsiteY8" fmla="*/ 2225302 h 2713385"/>
              <a:gd name="connsiteX9" fmla="*/ 1365424 w 1853507"/>
              <a:gd name="connsiteY9" fmla="*/ 1356242 h 2713385"/>
              <a:gd name="connsiteX10" fmla="*/ 496364 w 1853507"/>
              <a:gd name="connsiteY10" fmla="*/ 487182 h 2713385"/>
              <a:gd name="connsiteX11" fmla="*/ 417754 w 1853507"/>
              <a:gd name="connsiteY11" fmla="*/ 491152 h 27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3507" h="2713385">
                <a:moveTo>
                  <a:pt x="514207" y="0"/>
                </a:moveTo>
                <a:lnTo>
                  <a:pt x="635124" y="6106"/>
                </a:lnTo>
                <a:cubicBezTo>
                  <a:pt x="1319472" y="75605"/>
                  <a:pt x="1853507" y="653559"/>
                  <a:pt x="1853507" y="1356242"/>
                </a:cubicBezTo>
                <a:cubicBezTo>
                  <a:pt x="1853507" y="2105771"/>
                  <a:pt x="1245893" y="2713385"/>
                  <a:pt x="496364" y="2713385"/>
                </a:cubicBezTo>
                <a:cubicBezTo>
                  <a:pt x="355828" y="2713385"/>
                  <a:pt x="220280" y="2692024"/>
                  <a:pt x="92792" y="2652371"/>
                </a:cubicBezTo>
                <a:lnTo>
                  <a:pt x="0" y="2618408"/>
                </a:lnTo>
                <a:lnTo>
                  <a:pt x="97110" y="2123910"/>
                </a:lnTo>
                <a:lnTo>
                  <a:pt x="158087" y="2157007"/>
                </a:lnTo>
                <a:cubicBezTo>
                  <a:pt x="262060" y="2200984"/>
                  <a:pt x="376372" y="2225302"/>
                  <a:pt x="496364" y="2225302"/>
                </a:cubicBezTo>
                <a:cubicBezTo>
                  <a:pt x="976333" y="2225302"/>
                  <a:pt x="1365424" y="1836211"/>
                  <a:pt x="1365424" y="1356242"/>
                </a:cubicBezTo>
                <a:cubicBezTo>
                  <a:pt x="1365424" y="876273"/>
                  <a:pt x="976333" y="487182"/>
                  <a:pt x="496364" y="487182"/>
                </a:cubicBezTo>
                <a:lnTo>
                  <a:pt x="417754" y="491152"/>
                </a:lnTo>
                <a:close/>
              </a:path>
            </a:pathLst>
          </a:custGeom>
          <a:solidFill>
            <a:srgbClr val="9FC7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grpSp>
        <p:nvGrpSpPr>
          <p:cNvPr id="19" name="组合 18"/>
          <p:cNvGrpSpPr/>
          <p:nvPr/>
        </p:nvGrpSpPr>
        <p:grpSpPr>
          <a:xfrm>
            <a:off x="911225" y="1663700"/>
            <a:ext cx="10513060" cy="4439285"/>
            <a:chOff x="2432490" y="1434873"/>
            <a:chExt cx="10033792" cy="4608512"/>
          </a:xfrm>
        </p:grpSpPr>
        <p:pic>
          <p:nvPicPr>
            <p:cNvPr id="12" name="图片 11"/>
            <p:cNvPicPr>
              <a:picLocks noChangeAspect="1"/>
            </p:cNvPicPr>
            <p:nvPr/>
          </p:nvPicPr>
          <p:blipFill rotWithShape="1">
            <a:blip r:embed="rId1" cstate="print">
              <a:extLst>
                <a:ext uri="{28A0092B-C50C-407E-A947-70E740481C1C}">
                  <a14:useLocalDpi xmlns:a14="http://schemas.microsoft.com/office/drawing/2010/main" val="0"/>
                </a:ext>
              </a:extLst>
            </a:blip>
            <a:srcRect l="9636" t="11020" r="8066" b="13381"/>
            <a:stretch>
              <a:fillRect/>
            </a:stretch>
          </p:blipFill>
          <p:spPr>
            <a:xfrm>
              <a:off x="2432490" y="1434873"/>
              <a:ext cx="10033792" cy="4608512"/>
            </a:xfrm>
            <a:prstGeom prst="rect">
              <a:avLst/>
            </a:prstGeom>
            <a:solidFill>
              <a:schemeClr val="bg1"/>
            </a:solidFill>
            <a:effectLst>
              <a:outerShdw blurRad="63500" sx="101000" sy="101000" algn="ctr" rotWithShape="0">
                <a:prstClr val="black">
                  <a:alpha val="20000"/>
                </a:prstClr>
              </a:outerShdw>
            </a:effectLst>
          </p:spPr>
        </p:pic>
        <p:sp>
          <p:nvSpPr>
            <p:cNvPr id="18" name="矩形 17"/>
            <p:cNvSpPr/>
            <p:nvPr/>
          </p:nvSpPr>
          <p:spPr>
            <a:xfrm>
              <a:off x="2660854" y="1669346"/>
              <a:ext cx="9577064" cy="4140000"/>
            </a:xfrm>
            <a:prstGeom prst="rect">
              <a:avLst/>
            </a:prstGeom>
            <a:solidFill>
              <a:srgbClr val="1F6D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文本框 59"/>
          <p:cNvSpPr>
            <a:spLocks noChangeArrowheads="1"/>
          </p:cNvSpPr>
          <p:nvPr>
            <p:custDataLst>
              <p:tags r:id="rId2"/>
            </p:custDataLst>
          </p:nvPr>
        </p:nvSpPr>
        <p:spPr bwMode="auto">
          <a:xfrm flipH="1">
            <a:off x="1775460" y="3572510"/>
            <a:ext cx="8987155" cy="49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80" tIns="34290" rIns="68580" bIns="34290" anchor="ctr"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a:spcBef>
                <a:spcPct val="0"/>
              </a:spcBef>
              <a:defRPr/>
            </a:pPr>
            <a:r>
              <a:rPr sz="2800" b="1" spc="120" dirty="0">
                <a:solidFill>
                  <a:schemeClr val="bg1"/>
                </a:solidFill>
                <a:effectLst>
                  <a:outerShdw blurRad="50800" dist="38100" dir="2700000" algn="tl" rotWithShape="0">
                    <a:prstClr val="black">
                      <a:alpha val="25000"/>
                    </a:prstClr>
                  </a:outerShdw>
                </a:effectLst>
                <a:latin typeface="微软雅黑" panose="020B0503020204020204" pitchFamily="34" charset="-122"/>
                <a:ea typeface="微软雅黑" panose="020B0503020204020204" pitchFamily="34" charset="-122"/>
                <a:cs typeface="+mn-ea"/>
                <a:sym typeface="+mn-lt"/>
              </a:rPr>
              <a:t>人工影响天气高质量发展</a:t>
            </a:r>
            <a:r>
              <a:rPr lang="zh-CN" sz="2800" b="1" spc="120" dirty="0">
                <a:solidFill>
                  <a:schemeClr val="bg1"/>
                </a:solidFill>
                <a:effectLst>
                  <a:outerShdw blurRad="50800" dist="38100" dir="2700000" algn="tl" rotWithShape="0">
                    <a:prstClr val="black">
                      <a:alpha val="25000"/>
                    </a:prstClr>
                  </a:outerShdw>
                </a:effectLst>
                <a:latin typeface="微软雅黑" panose="020B0503020204020204" pitchFamily="34" charset="-122"/>
                <a:ea typeface="微软雅黑" panose="020B0503020204020204" pitchFamily="34" charset="-122"/>
                <a:cs typeface="+mn-ea"/>
                <a:sym typeface="+mn-lt"/>
              </a:rPr>
              <a:t>实施方案</a:t>
            </a:r>
            <a:r>
              <a:rPr sz="2800" b="1" spc="120" dirty="0">
                <a:solidFill>
                  <a:schemeClr val="bg1"/>
                </a:solidFill>
                <a:effectLst>
                  <a:outerShdw blurRad="50800" dist="38100" dir="2700000" algn="tl" rotWithShape="0">
                    <a:prstClr val="black">
                      <a:alpha val="25000"/>
                    </a:prstClr>
                  </a:outerShdw>
                </a:effectLst>
                <a:latin typeface="微软雅黑" panose="020B0503020204020204" pitchFamily="34" charset="-122"/>
                <a:ea typeface="微软雅黑" panose="020B0503020204020204" pitchFamily="34" charset="-122"/>
                <a:cs typeface="+mn-ea"/>
                <a:sym typeface="+mn-lt"/>
              </a:rPr>
              <a:t>政策解读</a:t>
            </a:r>
            <a:endParaRPr sz="2800" b="1" spc="120" dirty="0">
              <a:solidFill>
                <a:schemeClr val="bg1"/>
              </a:solidFill>
              <a:effectLst>
                <a:outerShdw blurRad="50800" dist="38100" dir="2700000" algn="tl" rotWithShape="0">
                  <a:prstClr val="black">
                    <a:alpha val="25000"/>
                  </a:prstClr>
                </a:outerShdw>
              </a:effectLst>
              <a:latin typeface="微软雅黑" panose="020B0503020204020204" pitchFamily="34" charset="-122"/>
              <a:ea typeface="微软雅黑" panose="020B0503020204020204" pitchFamily="34" charset="-122"/>
              <a:cs typeface="+mn-ea"/>
              <a:sym typeface="+mn-lt"/>
            </a:endParaRPr>
          </a:p>
        </p:txBody>
      </p:sp>
      <p:cxnSp>
        <p:nvCxnSpPr>
          <p:cNvPr id="29" name="直接箭头连接符 28"/>
          <p:cNvCxnSpPr/>
          <p:nvPr/>
        </p:nvCxnSpPr>
        <p:spPr>
          <a:xfrm>
            <a:off x="1775424" y="4221128"/>
            <a:ext cx="8785225" cy="0"/>
          </a:xfrm>
          <a:prstGeom prst="straightConnector1">
            <a:avLst/>
          </a:prstGeom>
          <a:ln w="6350">
            <a:solidFill>
              <a:schemeClr val="bg1">
                <a:lumMod val="85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39" name="椭圆 38"/>
          <p:cNvSpPr/>
          <p:nvPr/>
        </p:nvSpPr>
        <p:spPr>
          <a:xfrm rot="11991472">
            <a:off x="8957615" y="2332280"/>
            <a:ext cx="887602" cy="887602"/>
          </a:xfrm>
          <a:prstGeom prst="ellipse">
            <a:avLst/>
          </a:prstGeom>
          <a:gradFill>
            <a:gsLst>
              <a:gs pos="54000">
                <a:srgbClr val="85BCF7">
                  <a:alpha val="68000"/>
                </a:srgbClr>
              </a:gs>
              <a:gs pos="0">
                <a:srgbClr val="0073EE">
                  <a:alpha val="0"/>
                </a:srgbClr>
              </a:gs>
              <a:gs pos="100000">
                <a:schemeClr val="bg1">
                  <a:alpha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rot="3992681">
            <a:off x="2170733" y="3879997"/>
            <a:ext cx="656282" cy="656282"/>
          </a:xfrm>
          <a:prstGeom prst="ellipse">
            <a:avLst/>
          </a:prstGeom>
          <a:gradFill>
            <a:gsLst>
              <a:gs pos="25000">
                <a:srgbClr val="0073EE">
                  <a:alpha val="0"/>
                </a:srgbClr>
              </a:gs>
              <a:gs pos="100000">
                <a:schemeClr val="bg1">
                  <a:alpha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任意多边形: 形状 91"/>
          <p:cNvSpPr/>
          <p:nvPr/>
        </p:nvSpPr>
        <p:spPr>
          <a:xfrm rot="6122471" flipH="1">
            <a:off x="1581263" y="5783141"/>
            <a:ext cx="875649" cy="1632174"/>
          </a:xfrm>
          <a:custGeom>
            <a:avLst/>
            <a:gdLst>
              <a:gd name="connsiteX0" fmla="*/ 858392 w 875649"/>
              <a:gd name="connsiteY0" fmla="*/ 953965 h 1632174"/>
              <a:gd name="connsiteX1" fmla="*/ 875649 w 875649"/>
              <a:gd name="connsiteY1" fmla="*/ 782784 h 1632174"/>
              <a:gd name="connsiteX2" fmla="*/ 412945 w 875649"/>
              <a:gd name="connsiteY2" fmla="*/ 26317 h 1632174"/>
              <a:gd name="connsiteX3" fmla="*/ 347309 w 875649"/>
              <a:gd name="connsiteY3" fmla="*/ 0 h 1632174"/>
              <a:gd name="connsiteX4" fmla="*/ 282127 w 875649"/>
              <a:gd name="connsiteY4" fmla="*/ 305576 h 1632174"/>
              <a:gd name="connsiteX5" fmla="*/ 330368 w 875649"/>
              <a:gd name="connsiteY5" fmla="*/ 331761 h 1632174"/>
              <a:gd name="connsiteX6" fmla="*/ 570174 w 875649"/>
              <a:gd name="connsiteY6" fmla="*/ 782784 h 1632174"/>
              <a:gd name="connsiteX7" fmla="*/ 135878 w 875649"/>
              <a:gd name="connsiteY7" fmla="*/ 1315649 h 1632174"/>
              <a:gd name="connsiteX8" fmla="*/ 65150 w 875649"/>
              <a:gd name="connsiteY8" fmla="*/ 1322779 h 1632174"/>
              <a:gd name="connsiteX9" fmla="*/ 0 w 875649"/>
              <a:gd name="connsiteY9" fmla="*/ 1628204 h 1632174"/>
              <a:gd name="connsiteX10" fmla="*/ 26259 w 875649"/>
              <a:gd name="connsiteY10" fmla="*/ 1632174 h 1632174"/>
              <a:gd name="connsiteX11" fmla="*/ 858392 w 875649"/>
              <a:gd name="connsiteY11" fmla="*/ 953965 h 1632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5649" h="1632174">
                <a:moveTo>
                  <a:pt x="858392" y="953965"/>
                </a:moveTo>
                <a:cubicBezTo>
                  <a:pt x="869707" y="898672"/>
                  <a:pt x="875649" y="841422"/>
                  <a:pt x="875649" y="782784"/>
                </a:cubicBezTo>
                <a:cubicBezTo>
                  <a:pt x="875649" y="452945"/>
                  <a:pt x="687642" y="167017"/>
                  <a:pt x="412945" y="26317"/>
                </a:cubicBezTo>
                <a:lnTo>
                  <a:pt x="347309" y="0"/>
                </a:lnTo>
                <a:lnTo>
                  <a:pt x="282127" y="305576"/>
                </a:lnTo>
                <a:lnTo>
                  <a:pt x="330368" y="331761"/>
                </a:lnTo>
                <a:cubicBezTo>
                  <a:pt x="475050" y="429506"/>
                  <a:pt x="570174" y="595036"/>
                  <a:pt x="570174" y="782784"/>
                </a:cubicBezTo>
                <a:cubicBezTo>
                  <a:pt x="570174" y="1045631"/>
                  <a:pt x="383730" y="1264931"/>
                  <a:pt x="135878" y="1315649"/>
                </a:cubicBezTo>
                <a:lnTo>
                  <a:pt x="65150" y="1322779"/>
                </a:lnTo>
                <a:lnTo>
                  <a:pt x="0" y="1628204"/>
                </a:lnTo>
                <a:lnTo>
                  <a:pt x="26259" y="1632174"/>
                </a:lnTo>
                <a:cubicBezTo>
                  <a:pt x="436726" y="1632174"/>
                  <a:pt x="779190" y="1341018"/>
                  <a:pt x="858392" y="953965"/>
                </a:cubicBezTo>
                <a:close/>
              </a:path>
            </a:pathLst>
          </a:custGeom>
          <a:solidFill>
            <a:srgbClr val="2172C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90" name="任意多边形: 形状 89"/>
          <p:cNvSpPr/>
          <p:nvPr/>
        </p:nvSpPr>
        <p:spPr>
          <a:xfrm>
            <a:off x="0" y="-36149"/>
            <a:ext cx="1208675" cy="1175433"/>
          </a:xfrm>
          <a:custGeom>
            <a:avLst/>
            <a:gdLst>
              <a:gd name="connsiteX0" fmla="*/ 793101 w 1208675"/>
              <a:gd name="connsiteY0" fmla="*/ 0 h 1175433"/>
              <a:gd name="connsiteX1" fmla="*/ 1191808 w 1208675"/>
              <a:gd name="connsiteY1" fmla="*/ 0 h 1175433"/>
              <a:gd name="connsiteX2" fmla="*/ 1208675 w 1208675"/>
              <a:gd name="connsiteY2" fmla="*/ 167321 h 1175433"/>
              <a:gd name="connsiteX3" fmla="*/ 200563 w 1208675"/>
              <a:gd name="connsiteY3" fmla="*/ 1175433 h 1175433"/>
              <a:gd name="connsiteX4" fmla="*/ 0 w 1208675"/>
              <a:gd name="connsiteY4" fmla="*/ 1155215 h 1175433"/>
              <a:gd name="connsiteX5" fmla="*/ 0 w 1208675"/>
              <a:gd name="connsiteY5" fmla="*/ 749540 h 1175433"/>
              <a:gd name="connsiteX6" fmla="*/ 75943 w 1208675"/>
              <a:gd name="connsiteY6" fmla="*/ 773114 h 1175433"/>
              <a:gd name="connsiteX7" fmla="*/ 200563 w 1208675"/>
              <a:gd name="connsiteY7" fmla="*/ 785677 h 1175433"/>
              <a:gd name="connsiteX8" fmla="*/ 818919 w 1208675"/>
              <a:gd name="connsiteY8" fmla="*/ 167321 h 1175433"/>
              <a:gd name="connsiteX9" fmla="*/ 806356 w 1208675"/>
              <a:gd name="connsiteY9" fmla="*/ 42701 h 1175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8675" h="1175433">
                <a:moveTo>
                  <a:pt x="793101" y="0"/>
                </a:moveTo>
                <a:lnTo>
                  <a:pt x="1191808" y="0"/>
                </a:lnTo>
                <a:lnTo>
                  <a:pt x="1208675" y="167321"/>
                </a:lnTo>
                <a:cubicBezTo>
                  <a:pt x="1208675" y="724086"/>
                  <a:pt x="757328" y="1175433"/>
                  <a:pt x="200563" y="1175433"/>
                </a:cubicBezTo>
                <a:lnTo>
                  <a:pt x="0" y="1155215"/>
                </a:lnTo>
                <a:lnTo>
                  <a:pt x="0" y="749540"/>
                </a:lnTo>
                <a:lnTo>
                  <a:pt x="75943" y="773114"/>
                </a:lnTo>
                <a:cubicBezTo>
                  <a:pt x="116196" y="781351"/>
                  <a:pt x="157874" y="785677"/>
                  <a:pt x="200563" y="785677"/>
                </a:cubicBezTo>
                <a:cubicBezTo>
                  <a:pt x="542072" y="785677"/>
                  <a:pt x="818919" y="508830"/>
                  <a:pt x="818919" y="167321"/>
                </a:cubicBezTo>
                <a:cubicBezTo>
                  <a:pt x="818919" y="124632"/>
                  <a:pt x="814593" y="82954"/>
                  <a:pt x="806356" y="42701"/>
                </a:cubicBezTo>
                <a:close/>
              </a:path>
            </a:pathLst>
          </a:custGeom>
          <a:solidFill>
            <a:srgbClr val="9FC7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23" grpId="0"/>
      <p:bldP spid="39" grpId="0" animBg="1"/>
      <p:bldP spid="4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83285" y="1988820"/>
            <a:ext cx="10425430" cy="2861310"/>
          </a:xfrm>
          <a:prstGeom prst="rect">
            <a:avLst/>
          </a:prstGeom>
          <a:noFill/>
        </p:spPr>
        <p:txBody>
          <a:bodyPr wrap="square" rtlCol="0">
            <a:spAutoFit/>
          </a:bodyPr>
          <a:p>
            <a:pPr>
              <a:lnSpc>
                <a:spcPct val="150000"/>
              </a:lnSpc>
            </a:pPr>
            <a:r>
              <a:rPr lang="en-US" altLang="zh-CN"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      </a:t>
            </a:r>
            <a:r>
              <a:rPr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a:t>
            </a:r>
            <a:r>
              <a:rPr lang="zh-CN"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三</a:t>
            </a:r>
            <a:r>
              <a:rPr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a:t>
            </a:r>
            <a:r>
              <a:rPr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服务防灾减灾，做好应急保障</a:t>
            </a:r>
            <a:r>
              <a:rPr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。完善不同区域</a:t>
            </a:r>
            <a:r>
              <a:rPr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应对森林火灾火险、干旱、冰雹等事件的人工影响天气应急工作机制</a:t>
            </a:r>
            <a:r>
              <a:rPr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，及时启动针对性人工影响天气作业。根据重大活动需要，</a:t>
            </a:r>
            <a:r>
              <a:rPr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建立人工影响天气演练和联动作业工作机制</a:t>
            </a:r>
            <a:r>
              <a:rPr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，保障重大活动顺利开展。（责任单位：区气象局、市生态环境局屯留分局、区农业农村局、区水利局、区应急管理局、区自然资源局）</a:t>
            </a:r>
            <a:endParaRPr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文本框 21"/>
          <p:cNvSpPr txBox="1"/>
          <p:nvPr/>
        </p:nvSpPr>
        <p:spPr>
          <a:xfrm>
            <a:off x="623570" y="764540"/>
            <a:ext cx="4498975" cy="521970"/>
          </a:xfrm>
          <a:prstGeom prst="rect">
            <a:avLst/>
          </a:prstGeom>
          <a:noFill/>
        </p:spPr>
        <p:txBody>
          <a:bodyPr wrap="square" rtlCol="0">
            <a:spAutoFit/>
          </a:bodyPr>
          <a:p>
            <a:r>
              <a:rPr lang="zh-CN" altLang="en-US" sz="28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一、做好重点领域服务保障</a:t>
            </a:r>
            <a:endParaRPr lang="zh-CN" altLang="en-US" sz="28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83285" y="1988820"/>
            <a:ext cx="10425430" cy="2306955"/>
          </a:xfrm>
          <a:prstGeom prst="rect">
            <a:avLst/>
          </a:prstGeom>
          <a:noFill/>
        </p:spPr>
        <p:txBody>
          <a:bodyPr wrap="square" rtlCol="0">
            <a:spAutoFit/>
          </a:bodyPr>
          <a:p>
            <a:pPr>
              <a:lnSpc>
                <a:spcPct val="150000"/>
              </a:lnSpc>
            </a:pPr>
            <a:r>
              <a:rPr lang="en-US" altLang="zh-CN"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      </a:t>
            </a:r>
            <a:r>
              <a:rPr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a:t>
            </a:r>
            <a:r>
              <a:rPr lang="zh-CN"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一</a:t>
            </a:r>
            <a:r>
              <a:rPr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a:t>
            </a:r>
            <a:r>
              <a:rPr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提升监测分析,提高科学研判能力。</a:t>
            </a:r>
            <a:r>
              <a:rPr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聚焦全区人工影响天气重点作业区域，优化气象探测装备布局。</a:t>
            </a:r>
            <a:r>
              <a:rPr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严密监视过境天气形势，积极研判人工影响天气潜势，科学制定作业方案，大力提升服务能力和效益。</a:t>
            </a:r>
            <a:r>
              <a:rPr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（责任单位：区气象局、区发科局、区工信局、区商务中心、区财政局）</a:t>
            </a:r>
            <a:endParaRPr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文本框 21"/>
          <p:cNvSpPr txBox="1"/>
          <p:nvPr/>
        </p:nvSpPr>
        <p:spPr>
          <a:xfrm>
            <a:off x="623570" y="764540"/>
            <a:ext cx="4498975" cy="521970"/>
          </a:xfrm>
          <a:prstGeom prst="rect">
            <a:avLst/>
          </a:prstGeom>
          <a:noFill/>
        </p:spPr>
        <p:txBody>
          <a:bodyPr wrap="square" rtlCol="0">
            <a:spAutoFit/>
          </a:bodyPr>
          <a:p>
            <a:r>
              <a:rPr lang="zh-CN" altLang="en-US" sz="28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二、增强基础业务能力</a:t>
            </a:r>
            <a:endParaRPr lang="zh-CN" altLang="en-US" sz="28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83285" y="1988820"/>
            <a:ext cx="10425430" cy="2861310"/>
          </a:xfrm>
          <a:prstGeom prst="rect">
            <a:avLst/>
          </a:prstGeom>
          <a:noFill/>
        </p:spPr>
        <p:txBody>
          <a:bodyPr wrap="square" rtlCol="0">
            <a:spAutoFit/>
          </a:bodyPr>
          <a:p>
            <a:pPr>
              <a:lnSpc>
                <a:spcPct val="150000"/>
              </a:lnSpc>
            </a:pPr>
            <a:r>
              <a:rPr lang="en-US" altLang="zh-CN"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      </a:t>
            </a:r>
            <a:r>
              <a:rPr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a:t>
            </a:r>
            <a:r>
              <a:rPr lang="zh-CN"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二</a:t>
            </a:r>
            <a:r>
              <a:rPr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a:t>
            </a:r>
            <a:r>
              <a:rPr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推进指挥作业体系建设，提高指挥作业能力。</a:t>
            </a:r>
            <a:r>
              <a:rPr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推进人工影响天气指挥作业体系建设，</a:t>
            </a:r>
            <a:r>
              <a:rPr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完善人工影响天气指挥平台、空域申请等业务系统，以及云水资源评估和催化条件预测预报业务</a:t>
            </a:r>
            <a:r>
              <a:rPr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，形成上下协同的指挥作业体系，提高指挥作业能力和效率。（责任单位：区气象局、区发科局、区工信局、区商务中心、区财政局）</a:t>
            </a:r>
            <a:endParaRPr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文本框 21"/>
          <p:cNvSpPr txBox="1"/>
          <p:nvPr/>
        </p:nvSpPr>
        <p:spPr>
          <a:xfrm>
            <a:off x="623570" y="764540"/>
            <a:ext cx="4498975" cy="521970"/>
          </a:xfrm>
          <a:prstGeom prst="rect">
            <a:avLst/>
          </a:prstGeom>
          <a:noFill/>
        </p:spPr>
        <p:txBody>
          <a:bodyPr wrap="square" rtlCol="0">
            <a:spAutoFit/>
          </a:bodyPr>
          <a:p>
            <a:r>
              <a:rPr lang="zh-CN" altLang="en-US" sz="28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二、增强基础业务能力</a:t>
            </a:r>
            <a:endParaRPr lang="zh-CN" altLang="en-US" sz="28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83615" y="1628775"/>
            <a:ext cx="10425430" cy="4523105"/>
          </a:xfrm>
          <a:prstGeom prst="rect">
            <a:avLst/>
          </a:prstGeom>
          <a:noFill/>
        </p:spPr>
        <p:txBody>
          <a:bodyPr wrap="square" rtlCol="0">
            <a:spAutoFit/>
          </a:bodyPr>
          <a:p>
            <a:pPr>
              <a:lnSpc>
                <a:spcPct val="150000"/>
              </a:lnSpc>
            </a:pPr>
            <a:r>
              <a:rPr lang="en-US" altLang="zh-CN"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   </a:t>
            </a:r>
            <a:r>
              <a:rPr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a:t>
            </a:r>
            <a:r>
              <a:rPr lang="zh-CN"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三</a:t>
            </a:r>
            <a:r>
              <a:rPr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a:t>
            </a:r>
            <a:r>
              <a:rPr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加强服务能力建设，提升现代化水平。</a:t>
            </a:r>
            <a:r>
              <a:rPr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加强作业装备和标准化作业点建设，增加火箭、高炮、烟炉等作业装备，高炮作业点配备火箭发射架。完成高炮发射自动化改造，实现作业装备标准化、信息化。在村落密集地区推广应用弹体爆碎式增雨火箭弹，提高增雨作业安全性。</a:t>
            </a:r>
            <a:r>
              <a:rPr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建设监测与作业一体化的智能物联网站点，提高地面人工影响天气作业效率</a:t>
            </a:r>
            <a:r>
              <a:rPr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。完善物联网、智能识别、电子芯片、信息安全等技术应用，实现火箭发射系统和高炮的安全锁定装置加装率达到100%。（责任单位：区气象局、区公安分局、区财政局）</a:t>
            </a:r>
            <a:endParaRPr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文本框 21"/>
          <p:cNvSpPr txBox="1"/>
          <p:nvPr/>
        </p:nvSpPr>
        <p:spPr>
          <a:xfrm>
            <a:off x="623570" y="764540"/>
            <a:ext cx="4498975" cy="521970"/>
          </a:xfrm>
          <a:prstGeom prst="rect">
            <a:avLst/>
          </a:prstGeom>
          <a:noFill/>
        </p:spPr>
        <p:txBody>
          <a:bodyPr wrap="square" rtlCol="0">
            <a:spAutoFit/>
          </a:bodyPr>
          <a:p>
            <a:r>
              <a:rPr lang="zh-CN" altLang="en-US" sz="28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二、增强基础业务能力</a:t>
            </a:r>
            <a:endParaRPr lang="zh-CN" altLang="en-US" sz="28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83615" y="1628775"/>
            <a:ext cx="10425430" cy="3969385"/>
          </a:xfrm>
          <a:prstGeom prst="rect">
            <a:avLst/>
          </a:prstGeom>
          <a:noFill/>
        </p:spPr>
        <p:txBody>
          <a:bodyPr wrap="square" rtlCol="0">
            <a:spAutoFit/>
          </a:bodyPr>
          <a:p>
            <a:pPr>
              <a:lnSpc>
                <a:spcPct val="150000"/>
              </a:lnSpc>
            </a:pPr>
            <a:r>
              <a:rPr lang="en-US" altLang="zh-CN"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   </a:t>
            </a:r>
            <a:r>
              <a:rPr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a:t>
            </a:r>
            <a:r>
              <a:rPr lang="zh-CN"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四</a:t>
            </a:r>
            <a:r>
              <a:rPr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a:t>
            </a:r>
            <a:r>
              <a:rPr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完善保障机制，提升作业服务效能。</a:t>
            </a:r>
            <a:r>
              <a:rPr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建设人工影响天气能力提升工程，强化能力建设。打破地域界线科学规划作业布局，</a:t>
            </a:r>
            <a:r>
              <a:rPr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力争按照15公里网格标准建设标准化地面固定作业站点，实现固定作业站点基础布局全覆盖。粮食主产区、经济林果区及生态保护与修复区，力争按照10公里网格标准适当增加标准化地面固定作业站点，高海拔山区科学布设地面增雨烟炉，扩大覆盖范围。</a:t>
            </a:r>
            <a:r>
              <a:rPr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（责任单位：区气象局、区发科局、区工信局、区商务中心、区财政局）</a:t>
            </a:r>
            <a:endParaRPr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文本框 21"/>
          <p:cNvSpPr txBox="1"/>
          <p:nvPr/>
        </p:nvSpPr>
        <p:spPr>
          <a:xfrm>
            <a:off x="623570" y="764540"/>
            <a:ext cx="4498975" cy="521970"/>
          </a:xfrm>
          <a:prstGeom prst="rect">
            <a:avLst/>
          </a:prstGeom>
          <a:noFill/>
        </p:spPr>
        <p:txBody>
          <a:bodyPr wrap="square" rtlCol="0">
            <a:spAutoFit/>
          </a:bodyPr>
          <a:p>
            <a:r>
              <a:rPr lang="zh-CN" altLang="en-US" sz="28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二、增强基础业务能力</a:t>
            </a:r>
            <a:endParaRPr lang="zh-CN" altLang="en-US" sz="28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83615" y="1628775"/>
            <a:ext cx="10425430" cy="4523105"/>
          </a:xfrm>
          <a:prstGeom prst="rect">
            <a:avLst/>
          </a:prstGeom>
          <a:noFill/>
        </p:spPr>
        <p:txBody>
          <a:bodyPr wrap="square" rtlCol="0">
            <a:spAutoFit/>
          </a:bodyPr>
          <a:p>
            <a:pPr>
              <a:lnSpc>
                <a:spcPct val="150000"/>
              </a:lnSpc>
            </a:pPr>
            <a:r>
              <a:rPr lang="en-US" altLang="zh-CN"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   </a:t>
            </a:r>
            <a:r>
              <a:rPr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a:t>
            </a:r>
            <a:r>
              <a:rPr lang="zh-CN"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五</a:t>
            </a:r>
            <a:r>
              <a:rPr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a:t>
            </a:r>
            <a:r>
              <a:rPr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重视人才支撑，加强科技队伍建设。</a:t>
            </a:r>
            <a:r>
              <a:rPr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加强人工影响天气科技创新团队和高层次人才队伍建设，将人工影响天气高层次人才纳入我区人才培养计划。</a:t>
            </a:r>
            <a:r>
              <a:rPr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加大人才引进力度，增强人工影响天气科技队伍力量。</a:t>
            </a:r>
            <a:r>
              <a:rPr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健全作业人员职业保障政策，</a:t>
            </a:r>
            <a:r>
              <a:rPr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通过政府购买服务、社会公益岗等方式统筹解决作业人员相关工作待遇</a:t>
            </a:r>
            <a:r>
              <a:rPr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。健全作业人员技术等级评定、绩效考核制度、聘用管理制度和激励机制。</a:t>
            </a:r>
            <a:r>
              <a:rPr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完善作业人员劳动保护、人身意外伤害和公众责任保险等保障制度</a:t>
            </a:r>
            <a:r>
              <a:rPr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，每年年初，应组织人工影响天气作业与管理培训。（责任单位：区气象局、区公安分局、区财政局、区民政局、区人社局）</a:t>
            </a:r>
            <a:endParaRPr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文本框 21"/>
          <p:cNvSpPr txBox="1"/>
          <p:nvPr/>
        </p:nvSpPr>
        <p:spPr>
          <a:xfrm>
            <a:off x="623570" y="764540"/>
            <a:ext cx="4498975" cy="521970"/>
          </a:xfrm>
          <a:prstGeom prst="rect">
            <a:avLst/>
          </a:prstGeom>
          <a:noFill/>
        </p:spPr>
        <p:txBody>
          <a:bodyPr wrap="square" rtlCol="0">
            <a:spAutoFit/>
          </a:bodyPr>
          <a:p>
            <a:r>
              <a:rPr lang="zh-CN" altLang="en-US" sz="28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二、增强基础业务能力</a:t>
            </a:r>
            <a:endParaRPr lang="zh-CN" altLang="en-US" sz="28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83615" y="1628775"/>
            <a:ext cx="10425430" cy="3969385"/>
          </a:xfrm>
          <a:prstGeom prst="rect">
            <a:avLst/>
          </a:prstGeom>
          <a:noFill/>
        </p:spPr>
        <p:txBody>
          <a:bodyPr wrap="square" rtlCol="0">
            <a:spAutoFit/>
          </a:bodyPr>
          <a:p>
            <a:pPr>
              <a:lnSpc>
                <a:spcPct val="150000"/>
              </a:lnSpc>
            </a:pPr>
            <a:r>
              <a:rPr lang="en-US" altLang="zh-CN"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     </a:t>
            </a:r>
            <a:r>
              <a:rPr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(一) </a:t>
            </a:r>
            <a:r>
              <a:rPr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落实安全生产领导责任。</a:t>
            </a:r>
            <a:r>
              <a:rPr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严格落实党政领导干部安全生产责任制,强化人工影响天气风险分级管控和隐患排查治理。</a:t>
            </a:r>
            <a:r>
              <a:rPr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将人工影响天气工作纳入安全生产目标考核体系,制定人工影响天气安全生产责任清单和安全事故处置应急预案,加强应急演练,依法组织开展安全生产联合检查、应急救援和调查处置工作</a:t>
            </a:r>
            <a:r>
              <a:rPr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。定期开展人工影响天气作业单位作业能力评估和固定作业站点安全等级评定工作，持续提升固定作业站点安全等级。（责任单位：区气象局、区应急管理局、区公安分局）</a:t>
            </a:r>
            <a:endParaRPr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文本框 21"/>
          <p:cNvSpPr txBox="1"/>
          <p:nvPr/>
        </p:nvSpPr>
        <p:spPr>
          <a:xfrm>
            <a:off x="623570" y="764540"/>
            <a:ext cx="4498975" cy="521970"/>
          </a:xfrm>
          <a:prstGeom prst="rect">
            <a:avLst/>
          </a:prstGeom>
          <a:noFill/>
        </p:spPr>
        <p:txBody>
          <a:bodyPr wrap="square" rtlCol="0">
            <a:spAutoFit/>
          </a:bodyPr>
          <a:p>
            <a:r>
              <a:rPr lang="zh-CN" altLang="en-US" sz="28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三、健全安全监管体系</a:t>
            </a:r>
            <a:endParaRPr lang="zh-CN" altLang="en-US" sz="28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83615" y="1628775"/>
            <a:ext cx="10425430" cy="2861310"/>
          </a:xfrm>
          <a:prstGeom prst="rect">
            <a:avLst/>
          </a:prstGeom>
          <a:noFill/>
        </p:spPr>
        <p:txBody>
          <a:bodyPr wrap="square" rtlCol="0">
            <a:spAutoFit/>
          </a:bodyPr>
          <a:p>
            <a:pPr>
              <a:lnSpc>
                <a:spcPct val="150000"/>
              </a:lnSpc>
            </a:pPr>
            <a:r>
              <a:rPr lang="en-US" altLang="zh-CN"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    </a:t>
            </a:r>
            <a:r>
              <a:rPr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(二)加强重点环节安全监管。严格落实</a:t>
            </a:r>
            <a:r>
              <a:rPr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空域申请</a:t>
            </a:r>
            <a:r>
              <a:rPr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a:t>
            </a:r>
            <a:r>
              <a:rPr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作业人员备案、作业安全保卫、作业站点巡查</a:t>
            </a:r>
            <a:r>
              <a:rPr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等工作制度,切实消除安全隐患。加强作业装备、弹药购置、运输、存储、使用等安全管理。完善弹药专业化、规范化存储制度,将</a:t>
            </a:r>
            <a:r>
              <a:rPr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作业弹药按规定纳入人武部门的专业仓库或符合条件的民用爆炸物品存储库房</a:t>
            </a:r>
            <a:r>
              <a:rPr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,集中统一存储。（责任单位：区气象局、区公安分局）</a:t>
            </a:r>
            <a:endParaRPr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文本框 21"/>
          <p:cNvSpPr txBox="1"/>
          <p:nvPr/>
        </p:nvSpPr>
        <p:spPr>
          <a:xfrm>
            <a:off x="623570" y="764540"/>
            <a:ext cx="4498975" cy="521970"/>
          </a:xfrm>
          <a:prstGeom prst="rect">
            <a:avLst/>
          </a:prstGeom>
          <a:noFill/>
        </p:spPr>
        <p:txBody>
          <a:bodyPr wrap="square" rtlCol="0">
            <a:spAutoFit/>
          </a:bodyPr>
          <a:p>
            <a:r>
              <a:rPr lang="zh-CN" altLang="en-US" sz="28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三、健全安全监管体系</a:t>
            </a:r>
            <a:endParaRPr lang="zh-CN" altLang="en-US" sz="28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flipH="1">
            <a:off x="1" y="0"/>
            <a:ext cx="12192000" cy="6858000"/>
            <a:chOff x="1" y="0"/>
            <a:chExt cx="12192000" cy="6858000"/>
          </a:xfrm>
        </p:grpSpPr>
        <p:sp>
          <p:nvSpPr>
            <p:cNvPr id="15" name="任意多边形: 形状 14"/>
            <p:cNvSpPr/>
            <p:nvPr/>
          </p:nvSpPr>
          <p:spPr>
            <a:xfrm>
              <a:off x="1" y="0"/>
              <a:ext cx="6782379" cy="6858000"/>
            </a:xfrm>
            <a:custGeom>
              <a:avLst/>
              <a:gdLst>
                <a:gd name="connsiteX0" fmla="*/ 0 w 6782379"/>
                <a:gd name="connsiteY0" fmla="*/ 0 h 6858000"/>
                <a:gd name="connsiteX1" fmla="*/ 6782379 w 6782379"/>
                <a:gd name="connsiteY1" fmla="*/ 0 h 6858000"/>
                <a:gd name="connsiteX2" fmla="*/ 5404861 w 6782379"/>
                <a:gd name="connsiteY2" fmla="*/ 6858000 h 6858000"/>
                <a:gd name="connsiteX3" fmla="*/ 0 w 6782379"/>
                <a:gd name="connsiteY3" fmla="*/ 6858000 h 6858000"/>
                <a:gd name="connsiteX4" fmla="*/ 0 w 6782379"/>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2379" h="6858000">
                  <a:moveTo>
                    <a:pt x="0" y="0"/>
                  </a:moveTo>
                  <a:lnTo>
                    <a:pt x="6782379" y="0"/>
                  </a:lnTo>
                  <a:lnTo>
                    <a:pt x="5404861" y="6858000"/>
                  </a:lnTo>
                  <a:lnTo>
                    <a:pt x="0" y="6858000"/>
                  </a:lnTo>
                  <a:lnTo>
                    <a:pt x="0" y="0"/>
                  </a:lnTo>
                  <a:close/>
                </a:path>
              </a:pathLst>
            </a:custGeom>
            <a:solidFill>
              <a:srgbClr val="9FC7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任意多边形: 形状 15"/>
            <p:cNvSpPr/>
            <p:nvPr/>
          </p:nvSpPr>
          <p:spPr>
            <a:xfrm>
              <a:off x="5404862" y="0"/>
              <a:ext cx="6787139" cy="6858000"/>
            </a:xfrm>
            <a:custGeom>
              <a:avLst/>
              <a:gdLst>
                <a:gd name="connsiteX0" fmla="*/ 1377518 w 6787139"/>
                <a:gd name="connsiteY0" fmla="*/ 0 h 6858000"/>
                <a:gd name="connsiteX1" fmla="*/ 6787139 w 6787139"/>
                <a:gd name="connsiteY1" fmla="*/ 0 h 6858000"/>
                <a:gd name="connsiteX2" fmla="*/ 6787139 w 6787139"/>
                <a:gd name="connsiteY2" fmla="*/ 6858000 h 6858000"/>
                <a:gd name="connsiteX3" fmla="*/ 0 w 6787139"/>
                <a:gd name="connsiteY3" fmla="*/ 6858000 h 6858000"/>
                <a:gd name="connsiteX4" fmla="*/ 1377518 w 6787139"/>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7139" h="6858000">
                  <a:moveTo>
                    <a:pt x="1377518" y="0"/>
                  </a:moveTo>
                  <a:lnTo>
                    <a:pt x="6787139" y="0"/>
                  </a:lnTo>
                  <a:lnTo>
                    <a:pt x="6787139" y="6858000"/>
                  </a:lnTo>
                  <a:lnTo>
                    <a:pt x="0" y="6858000"/>
                  </a:lnTo>
                  <a:lnTo>
                    <a:pt x="1377518" y="0"/>
                  </a:lnTo>
                  <a:close/>
                </a:path>
              </a:pathLst>
            </a:custGeom>
            <a:solidFill>
              <a:srgbClr val="2172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pic>
        <p:nvPicPr>
          <p:cNvPr id="20" name="图片 19"/>
          <p:cNvPicPr>
            <a:picLocks noChangeAspect="1"/>
          </p:cNvPicPr>
          <p:nvPr/>
        </p:nvPicPr>
        <p:blipFill rotWithShape="1">
          <a:blip r:embed="rId1" cstate="print">
            <a:extLst>
              <a:ext uri="{28A0092B-C50C-407E-A947-70E740481C1C}">
                <a14:useLocalDpi xmlns:a14="http://schemas.microsoft.com/office/drawing/2010/main" val="0"/>
              </a:ext>
            </a:extLst>
          </a:blip>
          <a:srcRect l="9636" t="11020" r="8066" b="13381"/>
          <a:stretch>
            <a:fillRect/>
          </a:stretch>
        </p:blipFill>
        <p:spPr>
          <a:xfrm>
            <a:off x="1559495" y="1458880"/>
            <a:ext cx="9036000" cy="4410888"/>
          </a:xfrm>
          <a:prstGeom prst="rect">
            <a:avLst/>
          </a:prstGeom>
          <a:solidFill>
            <a:schemeClr val="bg1"/>
          </a:solidFill>
          <a:effectLst>
            <a:outerShdw blurRad="63500" sx="101000" sy="101000" algn="ctr" rotWithShape="0">
              <a:prstClr val="black">
                <a:alpha val="20000"/>
              </a:prstClr>
            </a:outerShdw>
          </a:effectLst>
        </p:spPr>
      </p:pic>
      <p:sp>
        <p:nvSpPr>
          <p:cNvPr id="22" name="矩形 21"/>
          <p:cNvSpPr/>
          <p:nvPr/>
        </p:nvSpPr>
        <p:spPr>
          <a:xfrm>
            <a:off x="1926040" y="1847430"/>
            <a:ext cx="8339919" cy="3605203"/>
          </a:xfrm>
          <a:prstGeom prst="rect">
            <a:avLst/>
          </a:prstGeom>
          <a:solidFill>
            <a:srgbClr val="1F6D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59"/>
          <p:cNvSpPr>
            <a:spLocks noChangeArrowheads="1"/>
          </p:cNvSpPr>
          <p:nvPr>
            <p:custDataLst>
              <p:tags r:id="rId2"/>
            </p:custDataLst>
          </p:nvPr>
        </p:nvSpPr>
        <p:spPr bwMode="auto">
          <a:xfrm flipH="1">
            <a:off x="2199640" y="3429000"/>
            <a:ext cx="8066405" cy="56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0"/>
              </a:spcBef>
              <a:defRPr/>
            </a:pPr>
            <a:r>
              <a:rPr lang="zh-CN" altLang="en-US" sz="3200" b="1">
                <a:solidFill>
                  <a:schemeClr val="bg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lt"/>
              </a:rPr>
              <a:t>人工影响天气高质量发展工作保障措施</a:t>
            </a:r>
            <a:endParaRPr lang="zh-CN" altLang="en-US" sz="3200" b="1" spc="120" dirty="0">
              <a:solidFill>
                <a:schemeClr val="bg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sym typeface="+mn-ea"/>
            </a:endParaRPr>
          </a:p>
        </p:txBody>
      </p:sp>
      <p:sp>
        <p:nvSpPr>
          <p:cNvPr id="29" name="文本框 59"/>
          <p:cNvSpPr>
            <a:spLocks noChangeArrowheads="1"/>
          </p:cNvSpPr>
          <p:nvPr>
            <p:custDataLst>
              <p:tags r:id="rId3"/>
            </p:custDataLst>
          </p:nvPr>
        </p:nvSpPr>
        <p:spPr bwMode="auto">
          <a:xfrm flipH="1">
            <a:off x="4655899" y="2493228"/>
            <a:ext cx="2399441" cy="43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0"/>
              </a:spcBef>
              <a:defRPr/>
            </a:pPr>
            <a:r>
              <a:rPr lang="en-US" altLang="zh-CN" sz="2400" b="1" spc="300" dirty="0">
                <a:solidFill>
                  <a:schemeClr val="bg1"/>
                </a:solidFill>
                <a:latin typeface="微软雅黑" panose="020B0503020204020204" pitchFamily="34" charset="-122"/>
                <a:ea typeface="微软雅黑" panose="020B0503020204020204" pitchFamily="34" charset="-122"/>
                <a:cs typeface="+mn-ea"/>
                <a:sym typeface="+mn-lt"/>
              </a:rPr>
              <a:t>PART 4</a:t>
            </a:r>
            <a:endParaRPr lang="zh-CN" altLang="en-US" sz="2400" b="1" spc="300"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83615" y="1628775"/>
            <a:ext cx="10425430" cy="3415030"/>
          </a:xfrm>
          <a:prstGeom prst="rect">
            <a:avLst/>
          </a:prstGeom>
          <a:noFill/>
        </p:spPr>
        <p:txBody>
          <a:bodyPr wrap="square" rtlCol="0">
            <a:spAutoFit/>
          </a:bodyPr>
          <a:p>
            <a:pPr>
              <a:lnSpc>
                <a:spcPct val="150000"/>
              </a:lnSpc>
            </a:pPr>
            <a:r>
              <a:rPr lang="en-US" altLang="zh-CN"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    </a:t>
            </a:r>
            <a:r>
              <a:rPr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a:t>
            </a:r>
            <a:r>
              <a:rPr lang="zh-CN"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一</a:t>
            </a:r>
            <a:r>
              <a:rPr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a:t>
            </a:r>
            <a:r>
              <a:rPr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强化组织领导。</a:t>
            </a:r>
            <a:r>
              <a:rPr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完善长治市屯留区人工影响天气领导小组工作制度和议事协调机制，加强对全区人工影响天气工作的总体规划、政策指导和统筹协调。</a:t>
            </a:r>
            <a:r>
              <a:rPr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加强对人工影响天气工作的组织领导，将人工影响天气工作纳入当地经济社会发展规划，建立健全领导协调机制，明晰组织实施、安全监管事权责任，强化作业业务、设施装备、作业队伍保障。</a:t>
            </a:r>
            <a:r>
              <a:rPr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（责任单位：区人工影响天气领导组各成员单位）</a:t>
            </a:r>
            <a:endParaRPr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文本框 21"/>
          <p:cNvSpPr txBox="1"/>
          <p:nvPr/>
        </p:nvSpPr>
        <p:spPr>
          <a:xfrm>
            <a:off x="623570" y="764540"/>
            <a:ext cx="4498975" cy="521970"/>
          </a:xfrm>
          <a:prstGeom prst="rect">
            <a:avLst/>
          </a:prstGeom>
          <a:noFill/>
        </p:spPr>
        <p:txBody>
          <a:bodyPr wrap="square" rtlCol="0">
            <a:spAutoFit/>
          </a:bodyPr>
          <a:p>
            <a:r>
              <a:rPr lang="zh-CN" altLang="en-US" sz="28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保障措施</a:t>
            </a:r>
            <a:endParaRPr lang="zh-CN" altLang="en-US" sz="28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任意多边形: 形状 82"/>
          <p:cNvSpPr/>
          <p:nvPr/>
        </p:nvSpPr>
        <p:spPr>
          <a:xfrm rot="652930" flipH="1">
            <a:off x="10627764" y="12076"/>
            <a:ext cx="1853507" cy="2713385"/>
          </a:xfrm>
          <a:custGeom>
            <a:avLst/>
            <a:gdLst>
              <a:gd name="connsiteX0" fmla="*/ 514207 w 1853507"/>
              <a:gd name="connsiteY0" fmla="*/ 0 h 2713385"/>
              <a:gd name="connsiteX1" fmla="*/ 635124 w 1853507"/>
              <a:gd name="connsiteY1" fmla="*/ 6106 h 2713385"/>
              <a:gd name="connsiteX2" fmla="*/ 1853507 w 1853507"/>
              <a:gd name="connsiteY2" fmla="*/ 1356242 h 2713385"/>
              <a:gd name="connsiteX3" fmla="*/ 496364 w 1853507"/>
              <a:gd name="connsiteY3" fmla="*/ 2713385 h 2713385"/>
              <a:gd name="connsiteX4" fmla="*/ 92792 w 1853507"/>
              <a:gd name="connsiteY4" fmla="*/ 2652371 h 2713385"/>
              <a:gd name="connsiteX5" fmla="*/ 0 w 1853507"/>
              <a:gd name="connsiteY5" fmla="*/ 2618408 h 2713385"/>
              <a:gd name="connsiteX6" fmla="*/ 97110 w 1853507"/>
              <a:gd name="connsiteY6" fmla="*/ 2123910 h 2713385"/>
              <a:gd name="connsiteX7" fmla="*/ 158087 w 1853507"/>
              <a:gd name="connsiteY7" fmla="*/ 2157007 h 2713385"/>
              <a:gd name="connsiteX8" fmla="*/ 496364 w 1853507"/>
              <a:gd name="connsiteY8" fmla="*/ 2225302 h 2713385"/>
              <a:gd name="connsiteX9" fmla="*/ 1365424 w 1853507"/>
              <a:gd name="connsiteY9" fmla="*/ 1356242 h 2713385"/>
              <a:gd name="connsiteX10" fmla="*/ 496364 w 1853507"/>
              <a:gd name="connsiteY10" fmla="*/ 487182 h 2713385"/>
              <a:gd name="connsiteX11" fmla="*/ 417754 w 1853507"/>
              <a:gd name="connsiteY11" fmla="*/ 491152 h 27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3507" h="2713385">
                <a:moveTo>
                  <a:pt x="514207" y="0"/>
                </a:moveTo>
                <a:lnTo>
                  <a:pt x="635124" y="6106"/>
                </a:lnTo>
                <a:cubicBezTo>
                  <a:pt x="1319472" y="75605"/>
                  <a:pt x="1853507" y="653559"/>
                  <a:pt x="1853507" y="1356242"/>
                </a:cubicBezTo>
                <a:cubicBezTo>
                  <a:pt x="1853507" y="2105771"/>
                  <a:pt x="1245893" y="2713385"/>
                  <a:pt x="496364" y="2713385"/>
                </a:cubicBezTo>
                <a:cubicBezTo>
                  <a:pt x="355828" y="2713385"/>
                  <a:pt x="220280" y="2692024"/>
                  <a:pt x="92792" y="2652371"/>
                </a:cubicBezTo>
                <a:lnTo>
                  <a:pt x="0" y="2618408"/>
                </a:lnTo>
                <a:lnTo>
                  <a:pt x="97110" y="2123910"/>
                </a:lnTo>
                <a:lnTo>
                  <a:pt x="158087" y="2157007"/>
                </a:lnTo>
                <a:cubicBezTo>
                  <a:pt x="262060" y="2200984"/>
                  <a:pt x="376372" y="2225302"/>
                  <a:pt x="496364" y="2225302"/>
                </a:cubicBezTo>
                <a:cubicBezTo>
                  <a:pt x="976333" y="2225302"/>
                  <a:pt x="1365424" y="1836211"/>
                  <a:pt x="1365424" y="1356242"/>
                </a:cubicBezTo>
                <a:cubicBezTo>
                  <a:pt x="1365424" y="876273"/>
                  <a:pt x="976333" y="487182"/>
                  <a:pt x="496364" y="487182"/>
                </a:cubicBezTo>
                <a:lnTo>
                  <a:pt x="417754" y="491152"/>
                </a:lnTo>
                <a:close/>
              </a:path>
            </a:pathLst>
          </a:custGeom>
          <a:solidFill>
            <a:srgbClr val="9FC7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solidFill>
                <a:schemeClr val="tx1"/>
              </a:solidFill>
            </a:endParaRPr>
          </a:p>
        </p:txBody>
      </p:sp>
      <p:sp>
        <p:nvSpPr>
          <p:cNvPr id="13" name="矩形 12"/>
          <p:cNvSpPr/>
          <p:nvPr/>
        </p:nvSpPr>
        <p:spPr>
          <a:xfrm>
            <a:off x="0" y="1557020"/>
            <a:ext cx="12192000" cy="4700905"/>
          </a:xfrm>
          <a:prstGeom prst="rect">
            <a:avLst/>
          </a:prstGeom>
          <a:solidFill>
            <a:srgbClr val="1F6D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1023620" y="3789045"/>
            <a:ext cx="9097645" cy="645160"/>
          </a:xfrm>
          <a:prstGeom prst="rect">
            <a:avLst/>
          </a:prstGeom>
          <a:noFill/>
        </p:spPr>
        <p:txBody>
          <a:bodyPr wrap="square" rtlCol="0">
            <a:spAutoFit/>
          </a:bodyPr>
          <a:lstStyle>
            <a:defPPr>
              <a:defRPr lang="zh-CN"/>
            </a:defPPr>
            <a:lvl1pPr algn="ctr">
              <a:defRPr sz="8800">
                <a:ln>
                  <a:solidFill>
                    <a:schemeClr val="bg1"/>
                  </a:solidFill>
                </a:ln>
                <a:solidFill>
                  <a:srgbClr val="6EAA2E"/>
                </a:solidFill>
                <a:effectLst>
                  <a:outerShdw blurRad="38100" dist="38100" dir="2700000" algn="tl">
                    <a:srgbClr val="000000">
                      <a:alpha val="43137"/>
                    </a:srgbClr>
                  </a:outerShdw>
                </a:effectLst>
                <a:latin typeface="禹卫书法行书简体" pitchFamily="2" charset="-122"/>
                <a:ea typeface="禹卫书法行书简体" pitchFamily="2" charset="-122"/>
              </a:defRPr>
            </a:lvl1pPr>
          </a:lstStyle>
          <a:p>
            <a:pPr algn="l"/>
            <a:r>
              <a:rPr lang="zh-CN" altLang="en-US" sz="3600" dirty="0">
                <a:ln w="6350">
                  <a:noFill/>
                </a:ln>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rPr>
              <a:t>三、</a:t>
            </a:r>
            <a:r>
              <a:rPr lang="zh-CN" altLang="en-US" sz="3600">
                <a:solidFill>
                  <a:schemeClr val="bg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lt"/>
              </a:rPr>
              <a:t>人工影响天气高质量发展工作任务</a:t>
            </a:r>
            <a:endParaRPr lang="zh-CN" altLang="en-US" sz="3600" dirty="0">
              <a:ln w="6350">
                <a:noFill/>
              </a:ln>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文本框 33"/>
          <p:cNvSpPr txBox="1"/>
          <p:nvPr/>
        </p:nvSpPr>
        <p:spPr>
          <a:xfrm>
            <a:off x="1023620" y="2862580"/>
            <a:ext cx="9903460" cy="645160"/>
          </a:xfrm>
          <a:prstGeom prst="rect">
            <a:avLst/>
          </a:prstGeom>
          <a:noFill/>
        </p:spPr>
        <p:txBody>
          <a:bodyPr wrap="square" rtlCol="0">
            <a:spAutoFit/>
          </a:bodyPr>
          <a:lstStyle>
            <a:defPPr>
              <a:defRPr lang="zh-CN"/>
            </a:defPPr>
            <a:lvl1pPr algn="ctr">
              <a:defRPr sz="8800">
                <a:ln>
                  <a:solidFill>
                    <a:schemeClr val="bg1"/>
                  </a:solidFill>
                </a:ln>
                <a:solidFill>
                  <a:srgbClr val="6EAA2E"/>
                </a:solidFill>
                <a:effectLst>
                  <a:outerShdw blurRad="38100" dist="38100" dir="2700000" algn="tl">
                    <a:srgbClr val="000000">
                      <a:alpha val="43137"/>
                    </a:srgbClr>
                  </a:outerShdw>
                </a:effectLst>
                <a:latin typeface="禹卫书法行书简体" pitchFamily="2" charset="-122"/>
                <a:ea typeface="禹卫书法行书简体" pitchFamily="2" charset="-122"/>
              </a:defRPr>
            </a:lvl1pPr>
          </a:lstStyle>
          <a:p>
            <a:pPr algn="l"/>
            <a:r>
              <a:rPr lang="zh-CN" altLang="en-US" sz="3600" dirty="0">
                <a:ln w="6350">
                  <a:noFill/>
                </a:ln>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rPr>
              <a:t>二、</a:t>
            </a:r>
            <a:r>
              <a:rPr lang="zh-CN" altLang="en-US" sz="3600">
                <a:solidFill>
                  <a:schemeClr val="bg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lt"/>
              </a:rPr>
              <a:t>人工影响天气高质量发展工作目标</a:t>
            </a:r>
            <a:endParaRPr lang="zh-CN" altLang="en-US" sz="3600" dirty="0">
              <a:ln w="6350">
                <a:noFill/>
              </a:ln>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文本框 59"/>
          <p:cNvSpPr>
            <a:spLocks noChangeArrowheads="1"/>
          </p:cNvSpPr>
          <p:nvPr>
            <p:custDataLst>
              <p:tags r:id="rId1"/>
            </p:custDataLst>
          </p:nvPr>
        </p:nvSpPr>
        <p:spPr bwMode="auto">
          <a:xfrm flipH="1">
            <a:off x="4417695" y="332740"/>
            <a:ext cx="2834640" cy="899160"/>
          </a:xfrm>
          <a:prstGeom prst="rect">
            <a:avLst/>
          </a:prstGeom>
          <a:noFill/>
          <a:ln>
            <a:noFill/>
          </a:ln>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a:spcBef>
                <a:spcPct val="0"/>
              </a:spcBef>
              <a:defRPr/>
            </a:pPr>
            <a:r>
              <a:rPr lang="zh-CN" altLang="en-US" sz="5400" b="1" spc="120" dirty="0">
                <a:solidFill>
                  <a:srgbClr val="1F6DBB"/>
                </a:solidFill>
                <a:latin typeface="微软雅黑" panose="020B0503020204020204" pitchFamily="34" charset="-122"/>
                <a:ea typeface="微软雅黑" panose="020B0503020204020204" pitchFamily="34" charset="-122"/>
                <a:cs typeface="+mn-ea"/>
                <a:sym typeface="+mn-lt"/>
              </a:rPr>
              <a:t>目录</a:t>
            </a:r>
            <a:endParaRPr lang="zh-CN" altLang="en-US" sz="5400" b="1" spc="120" dirty="0">
              <a:solidFill>
                <a:srgbClr val="1F6DBB"/>
              </a:solidFill>
              <a:latin typeface="微软雅黑" panose="020B0503020204020204" pitchFamily="34" charset="-122"/>
              <a:ea typeface="微软雅黑" panose="020B0503020204020204" pitchFamily="34" charset="-122"/>
              <a:cs typeface="+mn-ea"/>
              <a:sym typeface="+mn-lt"/>
            </a:endParaRPr>
          </a:p>
        </p:txBody>
      </p:sp>
      <p:sp>
        <p:nvSpPr>
          <p:cNvPr id="53" name="任意多边形: 形状 52"/>
          <p:cNvSpPr/>
          <p:nvPr/>
        </p:nvSpPr>
        <p:spPr>
          <a:xfrm rot="6122471" flipH="1">
            <a:off x="7539649" y="5803641"/>
            <a:ext cx="875649" cy="1632174"/>
          </a:xfrm>
          <a:custGeom>
            <a:avLst/>
            <a:gdLst>
              <a:gd name="connsiteX0" fmla="*/ 858392 w 875649"/>
              <a:gd name="connsiteY0" fmla="*/ 953965 h 1632174"/>
              <a:gd name="connsiteX1" fmla="*/ 875649 w 875649"/>
              <a:gd name="connsiteY1" fmla="*/ 782784 h 1632174"/>
              <a:gd name="connsiteX2" fmla="*/ 412945 w 875649"/>
              <a:gd name="connsiteY2" fmla="*/ 26317 h 1632174"/>
              <a:gd name="connsiteX3" fmla="*/ 347309 w 875649"/>
              <a:gd name="connsiteY3" fmla="*/ 0 h 1632174"/>
              <a:gd name="connsiteX4" fmla="*/ 282127 w 875649"/>
              <a:gd name="connsiteY4" fmla="*/ 305576 h 1632174"/>
              <a:gd name="connsiteX5" fmla="*/ 330368 w 875649"/>
              <a:gd name="connsiteY5" fmla="*/ 331761 h 1632174"/>
              <a:gd name="connsiteX6" fmla="*/ 570174 w 875649"/>
              <a:gd name="connsiteY6" fmla="*/ 782784 h 1632174"/>
              <a:gd name="connsiteX7" fmla="*/ 135878 w 875649"/>
              <a:gd name="connsiteY7" fmla="*/ 1315649 h 1632174"/>
              <a:gd name="connsiteX8" fmla="*/ 65150 w 875649"/>
              <a:gd name="connsiteY8" fmla="*/ 1322779 h 1632174"/>
              <a:gd name="connsiteX9" fmla="*/ 0 w 875649"/>
              <a:gd name="connsiteY9" fmla="*/ 1628204 h 1632174"/>
              <a:gd name="connsiteX10" fmla="*/ 26259 w 875649"/>
              <a:gd name="connsiteY10" fmla="*/ 1632174 h 1632174"/>
              <a:gd name="connsiteX11" fmla="*/ 858392 w 875649"/>
              <a:gd name="connsiteY11" fmla="*/ 953965 h 1632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5649" h="1632174">
                <a:moveTo>
                  <a:pt x="858392" y="953965"/>
                </a:moveTo>
                <a:cubicBezTo>
                  <a:pt x="869707" y="898672"/>
                  <a:pt x="875649" y="841422"/>
                  <a:pt x="875649" y="782784"/>
                </a:cubicBezTo>
                <a:cubicBezTo>
                  <a:pt x="875649" y="452945"/>
                  <a:pt x="687642" y="167017"/>
                  <a:pt x="412945" y="26317"/>
                </a:cubicBezTo>
                <a:lnTo>
                  <a:pt x="347309" y="0"/>
                </a:lnTo>
                <a:lnTo>
                  <a:pt x="282127" y="305576"/>
                </a:lnTo>
                <a:lnTo>
                  <a:pt x="330368" y="331761"/>
                </a:lnTo>
                <a:cubicBezTo>
                  <a:pt x="475050" y="429506"/>
                  <a:pt x="570174" y="595036"/>
                  <a:pt x="570174" y="782784"/>
                </a:cubicBezTo>
                <a:cubicBezTo>
                  <a:pt x="570174" y="1045631"/>
                  <a:pt x="383730" y="1264931"/>
                  <a:pt x="135878" y="1315649"/>
                </a:cubicBezTo>
                <a:lnTo>
                  <a:pt x="65150" y="1322779"/>
                </a:lnTo>
                <a:lnTo>
                  <a:pt x="0" y="1628204"/>
                </a:lnTo>
                <a:lnTo>
                  <a:pt x="26259" y="1632174"/>
                </a:lnTo>
                <a:cubicBezTo>
                  <a:pt x="436726" y="1632174"/>
                  <a:pt x="779190" y="1341018"/>
                  <a:pt x="858392" y="953965"/>
                </a:cubicBezTo>
                <a:close/>
              </a:path>
            </a:pathLst>
          </a:custGeom>
          <a:solidFill>
            <a:srgbClr val="2172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54" name="任意多边形: 形状 53"/>
          <p:cNvSpPr/>
          <p:nvPr/>
        </p:nvSpPr>
        <p:spPr>
          <a:xfrm>
            <a:off x="-39084" y="5300816"/>
            <a:ext cx="1208675" cy="1175433"/>
          </a:xfrm>
          <a:custGeom>
            <a:avLst/>
            <a:gdLst>
              <a:gd name="connsiteX0" fmla="*/ 793101 w 1208675"/>
              <a:gd name="connsiteY0" fmla="*/ 0 h 1175433"/>
              <a:gd name="connsiteX1" fmla="*/ 1191808 w 1208675"/>
              <a:gd name="connsiteY1" fmla="*/ 0 h 1175433"/>
              <a:gd name="connsiteX2" fmla="*/ 1208675 w 1208675"/>
              <a:gd name="connsiteY2" fmla="*/ 167321 h 1175433"/>
              <a:gd name="connsiteX3" fmla="*/ 200563 w 1208675"/>
              <a:gd name="connsiteY3" fmla="*/ 1175433 h 1175433"/>
              <a:gd name="connsiteX4" fmla="*/ 0 w 1208675"/>
              <a:gd name="connsiteY4" fmla="*/ 1155215 h 1175433"/>
              <a:gd name="connsiteX5" fmla="*/ 0 w 1208675"/>
              <a:gd name="connsiteY5" fmla="*/ 749540 h 1175433"/>
              <a:gd name="connsiteX6" fmla="*/ 75943 w 1208675"/>
              <a:gd name="connsiteY6" fmla="*/ 773114 h 1175433"/>
              <a:gd name="connsiteX7" fmla="*/ 200563 w 1208675"/>
              <a:gd name="connsiteY7" fmla="*/ 785677 h 1175433"/>
              <a:gd name="connsiteX8" fmla="*/ 818919 w 1208675"/>
              <a:gd name="connsiteY8" fmla="*/ 167321 h 1175433"/>
              <a:gd name="connsiteX9" fmla="*/ 806356 w 1208675"/>
              <a:gd name="connsiteY9" fmla="*/ 42701 h 1175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8675" h="1175433">
                <a:moveTo>
                  <a:pt x="793101" y="0"/>
                </a:moveTo>
                <a:lnTo>
                  <a:pt x="1191808" y="0"/>
                </a:lnTo>
                <a:lnTo>
                  <a:pt x="1208675" y="167321"/>
                </a:lnTo>
                <a:cubicBezTo>
                  <a:pt x="1208675" y="724086"/>
                  <a:pt x="757328" y="1175433"/>
                  <a:pt x="200563" y="1175433"/>
                </a:cubicBezTo>
                <a:lnTo>
                  <a:pt x="0" y="1155215"/>
                </a:lnTo>
                <a:lnTo>
                  <a:pt x="0" y="749540"/>
                </a:lnTo>
                <a:lnTo>
                  <a:pt x="75943" y="773114"/>
                </a:lnTo>
                <a:cubicBezTo>
                  <a:pt x="116196" y="781351"/>
                  <a:pt x="157874" y="785677"/>
                  <a:pt x="200563" y="785677"/>
                </a:cubicBezTo>
                <a:cubicBezTo>
                  <a:pt x="542072" y="785677"/>
                  <a:pt x="818919" y="508830"/>
                  <a:pt x="818919" y="167321"/>
                </a:cubicBezTo>
                <a:cubicBezTo>
                  <a:pt x="818919" y="124632"/>
                  <a:pt x="814593" y="82954"/>
                  <a:pt x="806356" y="42701"/>
                </a:cubicBezTo>
                <a:close/>
              </a:path>
            </a:pathLst>
          </a:custGeom>
          <a:solidFill>
            <a:srgbClr val="1F6DB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90" name="任意多边形: 形状 89"/>
          <p:cNvSpPr/>
          <p:nvPr/>
        </p:nvSpPr>
        <p:spPr>
          <a:xfrm>
            <a:off x="0" y="-36149"/>
            <a:ext cx="1208675" cy="1175433"/>
          </a:xfrm>
          <a:custGeom>
            <a:avLst/>
            <a:gdLst>
              <a:gd name="connsiteX0" fmla="*/ 793101 w 1208675"/>
              <a:gd name="connsiteY0" fmla="*/ 0 h 1175433"/>
              <a:gd name="connsiteX1" fmla="*/ 1191808 w 1208675"/>
              <a:gd name="connsiteY1" fmla="*/ 0 h 1175433"/>
              <a:gd name="connsiteX2" fmla="*/ 1208675 w 1208675"/>
              <a:gd name="connsiteY2" fmla="*/ 167321 h 1175433"/>
              <a:gd name="connsiteX3" fmla="*/ 200563 w 1208675"/>
              <a:gd name="connsiteY3" fmla="*/ 1175433 h 1175433"/>
              <a:gd name="connsiteX4" fmla="*/ 0 w 1208675"/>
              <a:gd name="connsiteY4" fmla="*/ 1155215 h 1175433"/>
              <a:gd name="connsiteX5" fmla="*/ 0 w 1208675"/>
              <a:gd name="connsiteY5" fmla="*/ 749540 h 1175433"/>
              <a:gd name="connsiteX6" fmla="*/ 75943 w 1208675"/>
              <a:gd name="connsiteY6" fmla="*/ 773114 h 1175433"/>
              <a:gd name="connsiteX7" fmla="*/ 200563 w 1208675"/>
              <a:gd name="connsiteY7" fmla="*/ 785677 h 1175433"/>
              <a:gd name="connsiteX8" fmla="*/ 818919 w 1208675"/>
              <a:gd name="connsiteY8" fmla="*/ 167321 h 1175433"/>
              <a:gd name="connsiteX9" fmla="*/ 806356 w 1208675"/>
              <a:gd name="connsiteY9" fmla="*/ 42701 h 1175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8675" h="1175433">
                <a:moveTo>
                  <a:pt x="793101" y="0"/>
                </a:moveTo>
                <a:lnTo>
                  <a:pt x="1191808" y="0"/>
                </a:lnTo>
                <a:lnTo>
                  <a:pt x="1208675" y="167321"/>
                </a:lnTo>
                <a:cubicBezTo>
                  <a:pt x="1208675" y="724086"/>
                  <a:pt x="757328" y="1175433"/>
                  <a:pt x="200563" y="1175433"/>
                </a:cubicBezTo>
                <a:lnTo>
                  <a:pt x="0" y="1155215"/>
                </a:lnTo>
                <a:lnTo>
                  <a:pt x="0" y="749540"/>
                </a:lnTo>
                <a:lnTo>
                  <a:pt x="75943" y="773114"/>
                </a:lnTo>
                <a:cubicBezTo>
                  <a:pt x="116196" y="781351"/>
                  <a:pt x="157874" y="785677"/>
                  <a:pt x="200563" y="785677"/>
                </a:cubicBezTo>
                <a:cubicBezTo>
                  <a:pt x="542072" y="785677"/>
                  <a:pt x="818919" y="508830"/>
                  <a:pt x="818919" y="167321"/>
                </a:cubicBezTo>
                <a:cubicBezTo>
                  <a:pt x="818919" y="124632"/>
                  <a:pt x="814593" y="82954"/>
                  <a:pt x="806356" y="42701"/>
                </a:cubicBezTo>
                <a:close/>
              </a:path>
            </a:pathLst>
          </a:custGeom>
          <a:solidFill>
            <a:srgbClr val="9FC7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solidFill>
                <a:schemeClr val="tx1"/>
              </a:solidFill>
            </a:endParaRPr>
          </a:p>
        </p:txBody>
      </p:sp>
      <p:sp>
        <p:nvSpPr>
          <p:cNvPr id="3" name="文本框 2"/>
          <p:cNvSpPr txBox="1"/>
          <p:nvPr>
            <p:custDataLst>
              <p:tags r:id="rId2"/>
            </p:custDataLst>
          </p:nvPr>
        </p:nvSpPr>
        <p:spPr>
          <a:xfrm>
            <a:off x="1023620" y="1988820"/>
            <a:ext cx="10144760" cy="645160"/>
          </a:xfrm>
          <a:prstGeom prst="rect">
            <a:avLst/>
          </a:prstGeom>
          <a:noFill/>
        </p:spPr>
        <p:txBody>
          <a:bodyPr wrap="square" rtlCol="0">
            <a:spAutoFit/>
          </a:bodyPr>
          <a:lstStyle>
            <a:defPPr>
              <a:defRPr lang="zh-CN"/>
            </a:defPPr>
            <a:lvl1pPr algn="ctr">
              <a:defRPr sz="8800">
                <a:ln>
                  <a:solidFill>
                    <a:schemeClr val="bg1"/>
                  </a:solidFill>
                </a:ln>
                <a:solidFill>
                  <a:srgbClr val="6EAA2E"/>
                </a:solidFill>
                <a:effectLst>
                  <a:outerShdw blurRad="38100" dist="38100" dir="2700000" algn="tl">
                    <a:srgbClr val="000000">
                      <a:alpha val="43137"/>
                    </a:srgbClr>
                  </a:outerShdw>
                </a:effectLst>
                <a:latin typeface="禹卫书法行书简体" pitchFamily="2" charset="-122"/>
                <a:ea typeface="禹卫书法行书简体" pitchFamily="2" charset="-122"/>
              </a:defRPr>
            </a:lvl1pPr>
          </a:lstStyle>
          <a:p>
            <a:pPr algn="l"/>
            <a:r>
              <a:rPr lang="zh-CN" altLang="en-US" sz="3600" dirty="0">
                <a:ln w="6350">
                  <a:noFill/>
                </a:ln>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rPr>
              <a:t>一、</a:t>
            </a:r>
            <a:r>
              <a:rPr lang="zh-CN" altLang="en-US" sz="3600">
                <a:solidFill>
                  <a:schemeClr val="bg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lt"/>
              </a:rPr>
              <a:t>人工影响天气高质量发展实施方案制定</a:t>
            </a:r>
            <a:r>
              <a:rPr lang="zh-CN" altLang="en-US" sz="3600">
                <a:solidFill>
                  <a:schemeClr val="bg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背景</a:t>
            </a:r>
            <a:endParaRPr lang="zh-CN" altLang="en-US" sz="3600" dirty="0">
              <a:ln w="6350">
                <a:noFill/>
              </a:ln>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文本框 1"/>
          <p:cNvSpPr txBox="1"/>
          <p:nvPr/>
        </p:nvSpPr>
        <p:spPr>
          <a:xfrm>
            <a:off x="1023620" y="4797425"/>
            <a:ext cx="9903460" cy="1198880"/>
          </a:xfrm>
          <a:prstGeom prst="rect">
            <a:avLst/>
          </a:prstGeom>
          <a:noFill/>
        </p:spPr>
        <p:txBody>
          <a:bodyPr wrap="square" rtlCol="0">
            <a:spAutoFit/>
          </a:bodyPr>
          <a:lstStyle>
            <a:defPPr>
              <a:defRPr lang="zh-CN"/>
            </a:defPPr>
            <a:lvl1pPr algn="ctr">
              <a:defRPr sz="8800">
                <a:ln>
                  <a:solidFill>
                    <a:schemeClr val="bg1"/>
                  </a:solidFill>
                </a:ln>
                <a:solidFill>
                  <a:srgbClr val="6EAA2E"/>
                </a:solidFill>
                <a:effectLst>
                  <a:outerShdw blurRad="38100" dist="38100" dir="2700000" algn="tl">
                    <a:srgbClr val="000000">
                      <a:alpha val="43137"/>
                    </a:srgbClr>
                  </a:outerShdw>
                </a:effectLst>
                <a:latin typeface="禹卫书法行书简体" pitchFamily="2" charset="-122"/>
                <a:ea typeface="禹卫书法行书简体" pitchFamily="2" charset="-122"/>
              </a:defRPr>
            </a:lvl1pPr>
          </a:lstStyle>
          <a:p>
            <a:pPr algn="l"/>
            <a:r>
              <a:rPr lang="zh-CN" altLang="en-US" sz="3600" dirty="0">
                <a:ln w="6350">
                  <a:noFill/>
                </a:ln>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rPr>
              <a:t>四、</a:t>
            </a:r>
            <a:r>
              <a:rPr lang="zh-CN" altLang="en-US" sz="3600">
                <a:solidFill>
                  <a:schemeClr val="bg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lt"/>
              </a:rPr>
              <a:t>人工影响天气高质量发展工作保障措施</a:t>
            </a:r>
            <a:endParaRPr lang="zh-CN" altLang="en-US" sz="3600" spc="120" dirty="0">
              <a:solidFill>
                <a:schemeClr val="bg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sym typeface="+mn-ea"/>
            </a:endParaRPr>
          </a:p>
          <a:p>
            <a:pPr algn="l"/>
            <a:endParaRPr lang="zh-CN" altLang="en-US" sz="3600" dirty="0">
              <a:ln w="6350">
                <a:noFill/>
              </a:ln>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83615" y="1628775"/>
            <a:ext cx="10425430" cy="2306955"/>
          </a:xfrm>
          <a:prstGeom prst="rect">
            <a:avLst/>
          </a:prstGeom>
          <a:noFill/>
        </p:spPr>
        <p:txBody>
          <a:bodyPr wrap="square" rtlCol="0">
            <a:spAutoFit/>
          </a:bodyPr>
          <a:p>
            <a:pPr>
              <a:lnSpc>
                <a:spcPct val="150000"/>
              </a:lnSpc>
            </a:pPr>
            <a:r>
              <a:rPr lang="en-US" altLang="zh-CN"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    </a:t>
            </a:r>
            <a:r>
              <a:rPr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a:t>
            </a:r>
            <a:r>
              <a:rPr lang="zh-CN"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二</a:t>
            </a:r>
            <a:r>
              <a:rPr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a:t>
            </a:r>
            <a:r>
              <a:rPr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完善联动机制。</a:t>
            </a:r>
            <a:r>
              <a:rPr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加强区域之间、部门之间、军地之间的沟通协调，</a:t>
            </a:r>
            <a:r>
              <a:rPr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建立上下衔接、分工协作、统筹集约的人工影响天气工作联动机制。</a:t>
            </a:r>
            <a:r>
              <a:rPr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协同做好全区人工影响天气工程建设、业务运行保障及监管、协调和服务等方面的工作。（责任单位：区人工影响天气领导组各成员单位）</a:t>
            </a:r>
            <a:endParaRPr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文本框 21"/>
          <p:cNvSpPr txBox="1"/>
          <p:nvPr/>
        </p:nvSpPr>
        <p:spPr>
          <a:xfrm>
            <a:off x="623570" y="764540"/>
            <a:ext cx="4498975" cy="521970"/>
          </a:xfrm>
          <a:prstGeom prst="rect">
            <a:avLst/>
          </a:prstGeom>
          <a:noFill/>
        </p:spPr>
        <p:txBody>
          <a:bodyPr wrap="square" rtlCol="0">
            <a:spAutoFit/>
          </a:bodyPr>
          <a:p>
            <a:r>
              <a:rPr lang="zh-CN" altLang="en-US" sz="28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保障措施</a:t>
            </a:r>
            <a:endParaRPr lang="zh-CN" altLang="en-US" sz="28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83615" y="1628775"/>
            <a:ext cx="10425430" cy="2306955"/>
          </a:xfrm>
          <a:prstGeom prst="rect">
            <a:avLst/>
          </a:prstGeom>
          <a:noFill/>
        </p:spPr>
        <p:txBody>
          <a:bodyPr wrap="square" rtlCol="0">
            <a:spAutoFit/>
          </a:bodyPr>
          <a:p>
            <a:pPr>
              <a:lnSpc>
                <a:spcPct val="150000"/>
              </a:lnSpc>
            </a:pPr>
            <a:r>
              <a:rPr lang="en-US" altLang="zh-CN"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    </a:t>
            </a:r>
            <a:r>
              <a:rPr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a:t>
            </a:r>
            <a:r>
              <a:rPr lang="zh-CN"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三</a:t>
            </a:r>
            <a:r>
              <a:rPr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a:t>
            </a:r>
            <a:r>
              <a:rPr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落实经费保障</a:t>
            </a:r>
            <a:r>
              <a:rPr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。完善经费保障机制，加大投入，</a:t>
            </a:r>
            <a:r>
              <a:rPr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将人工影响天气能力建设、作业、运维等经费列入区财政预算，形成稳定的地方财政投入机制，为实现全方位、全时段、全覆盖人工影响天气作业提供财政支撑保障</a:t>
            </a:r>
            <a:r>
              <a:rPr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。（责任单位：区发科局、区工信局、区商务中心、区财政局、区气象局）</a:t>
            </a:r>
            <a:endParaRPr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文本框 21"/>
          <p:cNvSpPr txBox="1"/>
          <p:nvPr/>
        </p:nvSpPr>
        <p:spPr>
          <a:xfrm>
            <a:off x="623570" y="764540"/>
            <a:ext cx="4498975" cy="521970"/>
          </a:xfrm>
          <a:prstGeom prst="rect">
            <a:avLst/>
          </a:prstGeom>
          <a:noFill/>
        </p:spPr>
        <p:txBody>
          <a:bodyPr wrap="square" rtlCol="0">
            <a:spAutoFit/>
          </a:bodyPr>
          <a:p>
            <a:r>
              <a:rPr lang="zh-CN" altLang="en-US" sz="28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保障措施</a:t>
            </a:r>
            <a:endParaRPr lang="zh-CN" altLang="en-US" sz="28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83615" y="1628775"/>
            <a:ext cx="10425430" cy="2861310"/>
          </a:xfrm>
          <a:prstGeom prst="rect">
            <a:avLst/>
          </a:prstGeom>
          <a:noFill/>
        </p:spPr>
        <p:txBody>
          <a:bodyPr wrap="square" rtlCol="0">
            <a:spAutoFit/>
          </a:bodyPr>
          <a:p>
            <a:pPr>
              <a:lnSpc>
                <a:spcPct val="150000"/>
              </a:lnSpc>
            </a:pPr>
            <a:r>
              <a:rPr lang="en-US" altLang="zh-CN"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    </a:t>
            </a:r>
            <a:r>
              <a:rPr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a:t>
            </a:r>
            <a:r>
              <a:rPr lang="zh-CN"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四</a:t>
            </a:r>
            <a:r>
              <a:rPr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a:t>
            </a:r>
            <a:r>
              <a:rPr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依法依规管理</a:t>
            </a:r>
            <a:r>
              <a:rPr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。严格执行气象法、人工影响天气管理条例、民用爆炸物品安全管理条例等法律法规，完善配套规章制度。</a:t>
            </a:r>
            <a:r>
              <a:rPr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加强对法律法规实施情况的监督检查，确保各类组织依法依规开展人工影响天气相关活动</a:t>
            </a:r>
            <a:r>
              <a:rPr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。加快人工影响天气标准化体系建设，提高规范化管理水平。（责任单位：区气象局、区公安分局、区市场监督管理局）</a:t>
            </a:r>
            <a:endParaRPr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文本框 21"/>
          <p:cNvSpPr txBox="1"/>
          <p:nvPr/>
        </p:nvSpPr>
        <p:spPr>
          <a:xfrm>
            <a:off x="623570" y="764540"/>
            <a:ext cx="4498975" cy="521970"/>
          </a:xfrm>
          <a:prstGeom prst="rect">
            <a:avLst/>
          </a:prstGeom>
          <a:noFill/>
        </p:spPr>
        <p:txBody>
          <a:bodyPr wrap="square" rtlCol="0">
            <a:spAutoFit/>
          </a:bodyPr>
          <a:p>
            <a:r>
              <a:rPr lang="zh-CN" altLang="en-US" sz="28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保障措施</a:t>
            </a:r>
            <a:endParaRPr lang="zh-CN" altLang="en-US" sz="28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83" name="任意多边形: 形状 82"/>
          <p:cNvSpPr/>
          <p:nvPr/>
        </p:nvSpPr>
        <p:spPr>
          <a:xfrm rot="652930" flipH="1">
            <a:off x="10627764" y="12076"/>
            <a:ext cx="1853507" cy="2713385"/>
          </a:xfrm>
          <a:custGeom>
            <a:avLst/>
            <a:gdLst>
              <a:gd name="connsiteX0" fmla="*/ 514207 w 1853507"/>
              <a:gd name="connsiteY0" fmla="*/ 0 h 2713385"/>
              <a:gd name="connsiteX1" fmla="*/ 635124 w 1853507"/>
              <a:gd name="connsiteY1" fmla="*/ 6106 h 2713385"/>
              <a:gd name="connsiteX2" fmla="*/ 1853507 w 1853507"/>
              <a:gd name="connsiteY2" fmla="*/ 1356242 h 2713385"/>
              <a:gd name="connsiteX3" fmla="*/ 496364 w 1853507"/>
              <a:gd name="connsiteY3" fmla="*/ 2713385 h 2713385"/>
              <a:gd name="connsiteX4" fmla="*/ 92792 w 1853507"/>
              <a:gd name="connsiteY4" fmla="*/ 2652371 h 2713385"/>
              <a:gd name="connsiteX5" fmla="*/ 0 w 1853507"/>
              <a:gd name="connsiteY5" fmla="*/ 2618408 h 2713385"/>
              <a:gd name="connsiteX6" fmla="*/ 97110 w 1853507"/>
              <a:gd name="connsiteY6" fmla="*/ 2123910 h 2713385"/>
              <a:gd name="connsiteX7" fmla="*/ 158087 w 1853507"/>
              <a:gd name="connsiteY7" fmla="*/ 2157007 h 2713385"/>
              <a:gd name="connsiteX8" fmla="*/ 496364 w 1853507"/>
              <a:gd name="connsiteY8" fmla="*/ 2225302 h 2713385"/>
              <a:gd name="connsiteX9" fmla="*/ 1365424 w 1853507"/>
              <a:gd name="connsiteY9" fmla="*/ 1356242 h 2713385"/>
              <a:gd name="connsiteX10" fmla="*/ 496364 w 1853507"/>
              <a:gd name="connsiteY10" fmla="*/ 487182 h 2713385"/>
              <a:gd name="connsiteX11" fmla="*/ 417754 w 1853507"/>
              <a:gd name="connsiteY11" fmla="*/ 491152 h 27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3507" h="2713385">
                <a:moveTo>
                  <a:pt x="514207" y="0"/>
                </a:moveTo>
                <a:lnTo>
                  <a:pt x="635124" y="6106"/>
                </a:lnTo>
                <a:cubicBezTo>
                  <a:pt x="1319472" y="75605"/>
                  <a:pt x="1853507" y="653559"/>
                  <a:pt x="1853507" y="1356242"/>
                </a:cubicBezTo>
                <a:cubicBezTo>
                  <a:pt x="1853507" y="2105771"/>
                  <a:pt x="1245893" y="2713385"/>
                  <a:pt x="496364" y="2713385"/>
                </a:cubicBezTo>
                <a:cubicBezTo>
                  <a:pt x="355828" y="2713385"/>
                  <a:pt x="220280" y="2692024"/>
                  <a:pt x="92792" y="2652371"/>
                </a:cubicBezTo>
                <a:lnTo>
                  <a:pt x="0" y="2618408"/>
                </a:lnTo>
                <a:lnTo>
                  <a:pt x="97110" y="2123910"/>
                </a:lnTo>
                <a:lnTo>
                  <a:pt x="158087" y="2157007"/>
                </a:lnTo>
                <a:cubicBezTo>
                  <a:pt x="262060" y="2200984"/>
                  <a:pt x="376372" y="2225302"/>
                  <a:pt x="496364" y="2225302"/>
                </a:cubicBezTo>
                <a:cubicBezTo>
                  <a:pt x="976333" y="2225302"/>
                  <a:pt x="1365424" y="1836211"/>
                  <a:pt x="1365424" y="1356242"/>
                </a:cubicBezTo>
                <a:cubicBezTo>
                  <a:pt x="1365424" y="876273"/>
                  <a:pt x="976333" y="487182"/>
                  <a:pt x="496364" y="487182"/>
                </a:cubicBezTo>
                <a:lnTo>
                  <a:pt x="417754" y="491152"/>
                </a:lnTo>
                <a:close/>
              </a:path>
            </a:pathLst>
          </a:custGeom>
          <a:solidFill>
            <a:srgbClr val="9FC7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23" name="文本框 59"/>
          <p:cNvSpPr>
            <a:spLocks noChangeArrowheads="1"/>
          </p:cNvSpPr>
          <p:nvPr>
            <p:custDataLst>
              <p:tags r:id="rId1"/>
            </p:custDataLst>
          </p:nvPr>
        </p:nvSpPr>
        <p:spPr bwMode="auto">
          <a:xfrm flipH="1">
            <a:off x="1919605" y="2924810"/>
            <a:ext cx="8987155" cy="80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0"/>
              </a:spcBef>
              <a:defRPr/>
            </a:pPr>
            <a:r>
              <a:rPr lang="zh-CN" altLang="en-US" sz="4800" b="1" spc="120" dirty="0">
                <a:solidFill>
                  <a:srgbClr val="2172C6"/>
                </a:solidFill>
                <a:effectLst>
                  <a:outerShdw blurRad="50800" dist="38100" dir="2700000" algn="tl" rotWithShape="0">
                    <a:prstClr val="black">
                      <a:alpha val="25000"/>
                    </a:prstClr>
                  </a:outerShdw>
                </a:effectLst>
                <a:latin typeface="微软雅黑" panose="020B0503020204020204" pitchFamily="34" charset="-122"/>
                <a:ea typeface="微软雅黑" panose="020B0503020204020204" pitchFamily="34" charset="-122"/>
                <a:cs typeface="+mn-ea"/>
                <a:sym typeface="+mn-lt"/>
              </a:rPr>
              <a:t>谢谢！</a:t>
            </a:r>
            <a:endParaRPr lang="zh-CN" altLang="en-US" sz="4800" b="1" spc="120" dirty="0">
              <a:solidFill>
                <a:srgbClr val="2172C6"/>
              </a:solidFill>
              <a:effectLst>
                <a:outerShdw blurRad="50800" dist="38100" dir="2700000" algn="tl" rotWithShape="0">
                  <a:prstClr val="black">
                    <a:alpha val="25000"/>
                  </a:prstClr>
                </a:outerShdw>
              </a:effectLst>
              <a:latin typeface="微软雅黑" panose="020B0503020204020204" pitchFamily="34" charset="-122"/>
              <a:ea typeface="微软雅黑" panose="020B0503020204020204" pitchFamily="34" charset="-122"/>
              <a:cs typeface="+mn-ea"/>
              <a:sym typeface="+mn-lt"/>
            </a:endParaRPr>
          </a:p>
        </p:txBody>
      </p:sp>
      <p:pic>
        <p:nvPicPr>
          <p:cNvPr id="4" name="悠扬中速钢琴音乐">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13152784" y="-3483768"/>
            <a:ext cx="609600" cy="609600"/>
          </a:xfrm>
          <a:prstGeom prst="rect">
            <a:avLst/>
          </a:prstGeom>
        </p:spPr>
      </p:pic>
      <p:sp>
        <p:nvSpPr>
          <p:cNvPr id="39" name="椭圆 38"/>
          <p:cNvSpPr/>
          <p:nvPr/>
        </p:nvSpPr>
        <p:spPr>
          <a:xfrm rot="11991472">
            <a:off x="8805215" y="1802690"/>
            <a:ext cx="887602" cy="887602"/>
          </a:xfrm>
          <a:prstGeom prst="ellipse">
            <a:avLst/>
          </a:prstGeom>
          <a:gradFill>
            <a:gsLst>
              <a:gs pos="54000">
                <a:srgbClr val="85BCF7">
                  <a:alpha val="68000"/>
                </a:srgbClr>
              </a:gs>
              <a:gs pos="0">
                <a:srgbClr val="0073EE">
                  <a:alpha val="0"/>
                </a:srgbClr>
              </a:gs>
              <a:gs pos="100000">
                <a:schemeClr val="bg1">
                  <a:alpha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rot="3992681">
            <a:off x="1519223" y="3965087"/>
            <a:ext cx="656282" cy="656282"/>
          </a:xfrm>
          <a:prstGeom prst="ellipse">
            <a:avLst/>
          </a:prstGeom>
          <a:gradFill>
            <a:gsLst>
              <a:gs pos="25000">
                <a:srgbClr val="0073EE">
                  <a:alpha val="0"/>
                </a:srgbClr>
              </a:gs>
              <a:gs pos="100000">
                <a:schemeClr val="bg1">
                  <a:alpha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任意多边形: 形状 91"/>
          <p:cNvSpPr/>
          <p:nvPr/>
        </p:nvSpPr>
        <p:spPr>
          <a:xfrm rot="5822471" flipH="1">
            <a:off x="507365" y="5968365"/>
            <a:ext cx="615315" cy="1438910"/>
          </a:xfrm>
          <a:custGeom>
            <a:avLst/>
            <a:gdLst>
              <a:gd name="connsiteX0" fmla="*/ 858392 w 875649"/>
              <a:gd name="connsiteY0" fmla="*/ 953965 h 1632174"/>
              <a:gd name="connsiteX1" fmla="*/ 875649 w 875649"/>
              <a:gd name="connsiteY1" fmla="*/ 782784 h 1632174"/>
              <a:gd name="connsiteX2" fmla="*/ 412945 w 875649"/>
              <a:gd name="connsiteY2" fmla="*/ 26317 h 1632174"/>
              <a:gd name="connsiteX3" fmla="*/ 347309 w 875649"/>
              <a:gd name="connsiteY3" fmla="*/ 0 h 1632174"/>
              <a:gd name="connsiteX4" fmla="*/ 282127 w 875649"/>
              <a:gd name="connsiteY4" fmla="*/ 305576 h 1632174"/>
              <a:gd name="connsiteX5" fmla="*/ 330368 w 875649"/>
              <a:gd name="connsiteY5" fmla="*/ 331761 h 1632174"/>
              <a:gd name="connsiteX6" fmla="*/ 570174 w 875649"/>
              <a:gd name="connsiteY6" fmla="*/ 782784 h 1632174"/>
              <a:gd name="connsiteX7" fmla="*/ 135878 w 875649"/>
              <a:gd name="connsiteY7" fmla="*/ 1315649 h 1632174"/>
              <a:gd name="connsiteX8" fmla="*/ 65150 w 875649"/>
              <a:gd name="connsiteY8" fmla="*/ 1322779 h 1632174"/>
              <a:gd name="connsiteX9" fmla="*/ 0 w 875649"/>
              <a:gd name="connsiteY9" fmla="*/ 1628204 h 1632174"/>
              <a:gd name="connsiteX10" fmla="*/ 26259 w 875649"/>
              <a:gd name="connsiteY10" fmla="*/ 1632174 h 1632174"/>
              <a:gd name="connsiteX11" fmla="*/ 858392 w 875649"/>
              <a:gd name="connsiteY11" fmla="*/ 953965 h 1632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5649" h="1632174">
                <a:moveTo>
                  <a:pt x="858392" y="953965"/>
                </a:moveTo>
                <a:cubicBezTo>
                  <a:pt x="869707" y="898672"/>
                  <a:pt x="875649" y="841422"/>
                  <a:pt x="875649" y="782784"/>
                </a:cubicBezTo>
                <a:cubicBezTo>
                  <a:pt x="875649" y="452945"/>
                  <a:pt x="687642" y="167017"/>
                  <a:pt x="412945" y="26317"/>
                </a:cubicBezTo>
                <a:lnTo>
                  <a:pt x="347309" y="0"/>
                </a:lnTo>
                <a:lnTo>
                  <a:pt x="282127" y="305576"/>
                </a:lnTo>
                <a:lnTo>
                  <a:pt x="330368" y="331761"/>
                </a:lnTo>
                <a:cubicBezTo>
                  <a:pt x="475050" y="429506"/>
                  <a:pt x="570174" y="595036"/>
                  <a:pt x="570174" y="782784"/>
                </a:cubicBezTo>
                <a:cubicBezTo>
                  <a:pt x="570174" y="1045631"/>
                  <a:pt x="383730" y="1264931"/>
                  <a:pt x="135878" y="1315649"/>
                </a:cubicBezTo>
                <a:lnTo>
                  <a:pt x="65150" y="1322779"/>
                </a:lnTo>
                <a:lnTo>
                  <a:pt x="0" y="1628204"/>
                </a:lnTo>
                <a:lnTo>
                  <a:pt x="26259" y="1632174"/>
                </a:lnTo>
                <a:cubicBezTo>
                  <a:pt x="436726" y="1632174"/>
                  <a:pt x="779190" y="1341018"/>
                  <a:pt x="858392" y="953965"/>
                </a:cubicBezTo>
                <a:close/>
              </a:path>
            </a:pathLst>
          </a:custGeom>
          <a:solidFill>
            <a:srgbClr val="2172C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90" name="任意多边形: 形状 89"/>
          <p:cNvSpPr/>
          <p:nvPr/>
        </p:nvSpPr>
        <p:spPr>
          <a:xfrm>
            <a:off x="0" y="-36149"/>
            <a:ext cx="1208675" cy="1175433"/>
          </a:xfrm>
          <a:custGeom>
            <a:avLst/>
            <a:gdLst>
              <a:gd name="connsiteX0" fmla="*/ 793101 w 1208675"/>
              <a:gd name="connsiteY0" fmla="*/ 0 h 1175433"/>
              <a:gd name="connsiteX1" fmla="*/ 1191808 w 1208675"/>
              <a:gd name="connsiteY1" fmla="*/ 0 h 1175433"/>
              <a:gd name="connsiteX2" fmla="*/ 1208675 w 1208675"/>
              <a:gd name="connsiteY2" fmla="*/ 167321 h 1175433"/>
              <a:gd name="connsiteX3" fmla="*/ 200563 w 1208675"/>
              <a:gd name="connsiteY3" fmla="*/ 1175433 h 1175433"/>
              <a:gd name="connsiteX4" fmla="*/ 0 w 1208675"/>
              <a:gd name="connsiteY4" fmla="*/ 1155215 h 1175433"/>
              <a:gd name="connsiteX5" fmla="*/ 0 w 1208675"/>
              <a:gd name="connsiteY5" fmla="*/ 749540 h 1175433"/>
              <a:gd name="connsiteX6" fmla="*/ 75943 w 1208675"/>
              <a:gd name="connsiteY6" fmla="*/ 773114 h 1175433"/>
              <a:gd name="connsiteX7" fmla="*/ 200563 w 1208675"/>
              <a:gd name="connsiteY7" fmla="*/ 785677 h 1175433"/>
              <a:gd name="connsiteX8" fmla="*/ 818919 w 1208675"/>
              <a:gd name="connsiteY8" fmla="*/ 167321 h 1175433"/>
              <a:gd name="connsiteX9" fmla="*/ 806356 w 1208675"/>
              <a:gd name="connsiteY9" fmla="*/ 42701 h 1175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8675" h="1175433">
                <a:moveTo>
                  <a:pt x="793101" y="0"/>
                </a:moveTo>
                <a:lnTo>
                  <a:pt x="1191808" y="0"/>
                </a:lnTo>
                <a:lnTo>
                  <a:pt x="1208675" y="167321"/>
                </a:lnTo>
                <a:cubicBezTo>
                  <a:pt x="1208675" y="724086"/>
                  <a:pt x="757328" y="1175433"/>
                  <a:pt x="200563" y="1175433"/>
                </a:cubicBezTo>
                <a:lnTo>
                  <a:pt x="0" y="1155215"/>
                </a:lnTo>
                <a:lnTo>
                  <a:pt x="0" y="749540"/>
                </a:lnTo>
                <a:lnTo>
                  <a:pt x="75943" y="773114"/>
                </a:lnTo>
                <a:cubicBezTo>
                  <a:pt x="116196" y="781351"/>
                  <a:pt x="157874" y="785677"/>
                  <a:pt x="200563" y="785677"/>
                </a:cubicBezTo>
                <a:cubicBezTo>
                  <a:pt x="542072" y="785677"/>
                  <a:pt x="818919" y="508830"/>
                  <a:pt x="818919" y="167321"/>
                </a:cubicBezTo>
                <a:cubicBezTo>
                  <a:pt x="818919" y="124632"/>
                  <a:pt x="814593" y="82954"/>
                  <a:pt x="806356" y="42701"/>
                </a:cubicBezTo>
                <a:close/>
              </a:path>
            </a:pathLst>
          </a:custGeom>
          <a:solidFill>
            <a:srgbClr val="9FC7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childTnLst>
            <p:audio>
              <p:cMediaNode vol="80000" numSld="999" showWhenStopped="0">
                <p:cTn id="2" repeatCount="indefinite" fill="hold" display="0">
                  <p:stCondLst>
                    <p:cond delay="indefinite"/>
                  </p:stCondLst>
                  <p:endCondLst>
                    <p:cond evt="onStopAudio" delay="0">
                      <p:tgtEl>
                        <p:sldTgt/>
                      </p:tgtEl>
                    </p:cond>
                  </p:endCondLst>
                </p:cTn>
                <p:tgtEl>
                  <p:spTgt spid="4"/>
                </p:tgtEl>
              </p:cMediaNode>
            </p:audio>
          </p:childTnLst>
        </p:cTn>
      </p:par>
    </p:tnLst>
    <p:bldLst>
      <p:bldP spid="23" grpId="0"/>
      <p:bldP spid="39" grpId="0" bldLvl="0" animBg="1"/>
      <p:bldP spid="40"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flipH="1">
            <a:off x="1" y="0"/>
            <a:ext cx="12192000" cy="6858000"/>
            <a:chOff x="1" y="0"/>
            <a:chExt cx="12192000" cy="6858000"/>
          </a:xfrm>
        </p:grpSpPr>
        <p:sp>
          <p:nvSpPr>
            <p:cNvPr id="15" name="任意多边形: 形状 14"/>
            <p:cNvSpPr/>
            <p:nvPr/>
          </p:nvSpPr>
          <p:spPr>
            <a:xfrm>
              <a:off x="1" y="0"/>
              <a:ext cx="6782379" cy="6858000"/>
            </a:xfrm>
            <a:custGeom>
              <a:avLst/>
              <a:gdLst>
                <a:gd name="connsiteX0" fmla="*/ 0 w 6782379"/>
                <a:gd name="connsiteY0" fmla="*/ 0 h 6858000"/>
                <a:gd name="connsiteX1" fmla="*/ 6782379 w 6782379"/>
                <a:gd name="connsiteY1" fmla="*/ 0 h 6858000"/>
                <a:gd name="connsiteX2" fmla="*/ 5404861 w 6782379"/>
                <a:gd name="connsiteY2" fmla="*/ 6858000 h 6858000"/>
                <a:gd name="connsiteX3" fmla="*/ 0 w 6782379"/>
                <a:gd name="connsiteY3" fmla="*/ 6858000 h 6858000"/>
                <a:gd name="connsiteX4" fmla="*/ 0 w 6782379"/>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2379" h="6858000">
                  <a:moveTo>
                    <a:pt x="0" y="0"/>
                  </a:moveTo>
                  <a:lnTo>
                    <a:pt x="6782379" y="0"/>
                  </a:lnTo>
                  <a:lnTo>
                    <a:pt x="5404861" y="6858000"/>
                  </a:lnTo>
                  <a:lnTo>
                    <a:pt x="0" y="6858000"/>
                  </a:lnTo>
                  <a:lnTo>
                    <a:pt x="0" y="0"/>
                  </a:lnTo>
                  <a:close/>
                </a:path>
              </a:pathLst>
            </a:custGeom>
            <a:solidFill>
              <a:srgbClr val="9FC7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任意多边形: 形状 15"/>
            <p:cNvSpPr/>
            <p:nvPr/>
          </p:nvSpPr>
          <p:spPr>
            <a:xfrm>
              <a:off x="5404862" y="0"/>
              <a:ext cx="6787139" cy="6858000"/>
            </a:xfrm>
            <a:custGeom>
              <a:avLst/>
              <a:gdLst>
                <a:gd name="connsiteX0" fmla="*/ 1377518 w 6787139"/>
                <a:gd name="connsiteY0" fmla="*/ 0 h 6858000"/>
                <a:gd name="connsiteX1" fmla="*/ 6787139 w 6787139"/>
                <a:gd name="connsiteY1" fmla="*/ 0 h 6858000"/>
                <a:gd name="connsiteX2" fmla="*/ 6787139 w 6787139"/>
                <a:gd name="connsiteY2" fmla="*/ 6858000 h 6858000"/>
                <a:gd name="connsiteX3" fmla="*/ 0 w 6787139"/>
                <a:gd name="connsiteY3" fmla="*/ 6858000 h 6858000"/>
                <a:gd name="connsiteX4" fmla="*/ 1377518 w 6787139"/>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7139" h="6858000">
                  <a:moveTo>
                    <a:pt x="1377518" y="0"/>
                  </a:moveTo>
                  <a:lnTo>
                    <a:pt x="6787139" y="0"/>
                  </a:lnTo>
                  <a:lnTo>
                    <a:pt x="6787139" y="6858000"/>
                  </a:lnTo>
                  <a:lnTo>
                    <a:pt x="0" y="6858000"/>
                  </a:lnTo>
                  <a:lnTo>
                    <a:pt x="1377518" y="0"/>
                  </a:lnTo>
                  <a:close/>
                </a:path>
              </a:pathLst>
            </a:custGeom>
            <a:solidFill>
              <a:srgbClr val="2172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pic>
        <p:nvPicPr>
          <p:cNvPr id="20" name="图片 19"/>
          <p:cNvPicPr>
            <a:picLocks noChangeAspect="1"/>
          </p:cNvPicPr>
          <p:nvPr/>
        </p:nvPicPr>
        <p:blipFill rotWithShape="1">
          <a:blip r:embed="rId1" cstate="print">
            <a:extLst>
              <a:ext uri="{28A0092B-C50C-407E-A947-70E740481C1C}">
                <a14:useLocalDpi xmlns:a14="http://schemas.microsoft.com/office/drawing/2010/main" val="0"/>
              </a:ext>
            </a:extLst>
          </a:blip>
          <a:srcRect l="9636" t="11020" r="8066" b="13381"/>
          <a:stretch>
            <a:fillRect/>
          </a:stretch>
        </p:blipFill>
        <p:spPr>
          <a:xfrm>
            <a:off x="1559495" y="1458880"/>
            <a:ext cx="9036000" cy="4410888"/>
          </a:xfrm>
          <a:prstGeom prst="rect">
            <a:avLst/>
          </a:prstGeom>
          <a:solidFill>
            <a:schemeClr val="bg1"/>
          </a:solidFill>
          <a:effectLst>
            <a:outerShdw blurRad="63500" sx="101000" sy="101000" algn="ctr" rotWithShape="0">
              <a:prstClr val="black">
                <a:alpha val="20000"/>
              </a:prstClr>
            </a:outerShdw>
          </a:effectLst>
        </p:spPr>
      </p:pic>
      <p:sp>
        <p:nvSpPr>
          <p:cNvPr id="22" name="矩形 21"/>
          <p:cNvSpPr/>
          <p:nvPr/>
        </p:nvSpPr>
        <p:spPr>
          <a:xfrm>
            <a:off x="1926040" y="1847430"/>
            <a:ext cx="8339919" cy="3605203"/>
          </a:xfrm>
          <a:prstGeom prst="rect">
            <a:avLst/>
          </a:prstGeom>
          <a:solidFill>
            <a:srgbClr val="1F6D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59"/>
          <p:cNvSpPr>
            <a:spLocks noChangeArrowheads="1"/>
          </p:cNvSpPr>
          <p:nvPr>
            <p:custDataLst>
              <p:tags r:id="rId2"/>
            </p:custDataLst>
          </p:nvPr>
        </p:nvSpPr>
        <p:spPr bwMode="auto">
          <a:xfrm flipH="1">
            <a:off x="2199640" y="3429000"/>
            <a:ext cx="8066405" cy="56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a:spcBef>
                <a:spcPct val="0"/>
              </a:spcBef>
              <a:defRPr/>
            </a:pPr>
            <a:r>
              <a:rPr lang="zh-CN" altLang="en-US" sz="3200" b="1">
                <a:solidFill>
                  <a:schemeClr val="bg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lt"/>
              </a:rPr>
              <a:t>人工影响天气高质量发展实施方案制定</a:t>
            </a:r>
            <a:r>
              <a:rPr lang="zh-CN" altLang="en-US" sz="3200" b="1">
                <a:solidFill>
                  <a:schemeClr val="bg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背景</a:t>
            </a:r>
            <a:endParaRPr lang="zh-CN" altLang="en-US" sz="3200" b="1" spc="120" dirty="0">
              <a:solidFill>
                <a:schemeClr val="bg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sym typeface="+mn-ea"/>
            </a:endParaRPr>
          </a:p>
        </p:txBody>
      </p:sp>
      <p:sp>
        <p:nvSpPr>
          <p:cNvPr id="29" name="文本框 59"/>
          <p:cNvSpPr>
            <a:spLocks noChangeArrowheads="1"/>
          </p:cNvSpPr>
          <p:nvPr>
            <p:custDataLst>
              <p:tags r:id="rId3"/>
            </p:custDataLst>
          </p:nvPr>
        </p:nvSpPr>
        <p:spPr bwMode="auto">
          <a:xfrm flipH="1">
            <a:off x="4655899" y="2493228"/>
            <a:ext cx="2399441" cy="43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0"/>
              </a:spcBef>
              <a:defRPr/>
            </a:pPr>
            <a:r>
              <a:rPr lang="en-US" altLang="zh-CN" sz="2400" b="1" spc="300" dirty="0">
                <a:solidFill>
                  <a:schemeClr val="bg1"/>
                </a:solidFill>
                <a:latin typeface="微软雅黑" panose="020B0503020204020204" pitchFamily="34" charset="-122"/>
                <a:ea typeface="微软雅黑" panose="020B0503020204020204" pitchFamily="34" charset="-122"/>
                <a:cs typeface="+mn-ea"/>
                <a:sym typeface="+mn-lt"/>
              </a:rPr>
              <a:t>PART 1</a:t>
            </a:r>
            <a:endParaRPr lang="zh-CN" altLang="en-US" sz="2400" b="1" spc="300"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28"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83615" y="1700530"/>
            <a:ext cx="10593070" cy="3415030"/>
          </a:xfrm>
          <a:prstGeom prst="rect">
            <a:avLst/>
          </a:prstGeom>
          <a:noFill/>
        </p:spPr>
        <p:txBody>
          <a:bodyPr wrap="square" rtlCol="0">
            <a:spAutoFit/>
          </a:bodyPr>
          <a:p>
            <a:pPr>
              <a:lnSpc>
                <a:spcPct val="150000"/>
              </a:lnSpc>
            </a:pPr>
            <a:r>
              <a:rPr lang="en-US" altLang="zh-CN"/>
              <a:t>         </a:t>
            </a:r>
            <a:r>
              <a:rPr lang="en-US" altLang="zh-CN">
                <a:solidFill>
                  <a:schemeClr val="accent1"/>
                </a:solidFill>
              </a:rPr>
              <a:t>  </a:t>
            </a:r>
            <a:r>
              <a:rPr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为认真贯彻落实《山西省人民政府办公厅关于推进人工影响天气工作高质量发展的实施意见》（晋政办发〔2022〕2号）、《山西省人工影响天气能力建设指导意见》（晋气发〔2021〕27号）和《长治市人民政府办公室关于印发长治市推进人工影响天气工作高质量发展实施方案的通知》（长政办发〔2022〕31号），切实</a:t>
            </a:r>
            <a:r>
              <a:rPr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推进我区人工影响天气工作高质量发展进程</a:t>
            </a:r>
            <a:r>
              <a:rPr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，着力提升全区人工影响天气工作</a:t>
            </a:r>
            <a:r>
              <a:rPr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作业能力</a:t>
            </a:r>
            <a:r>
              <a:rPr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和</a:t>
            </a:r>
            <a:r>
              <a:rPr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服务效益</a:t>
            </a:r>
            <a:r>
              <a:rPr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，制定本方案。</a:t>
            </a:r>
            <a:endParaRPr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文本框 21"/>
          <p:cNvSpPr txBox="1"/>
          <p:nvPr/>
        </p:nvSpPr>
        <p:spPr>
          <a:xfrm>
            <a:off x="767715" y="836930"/>
            <a:ext cx="5554980" cy="521970"/>
          </a:xfrm>
          <a:prstGeom prst="rect">
            <a:avLst/>
          </a:prstGeom>
          <a:noFill/>
        </p:spPr>
        <p:txBody>
          <a:bodyPr wrap="square" rtlCol="0">
            <a:spAutoFit/>
          </a:bodyPr>
          <a:p>
            <a:r>
              <a:rPr lang="en-US" altLang="zh-CN" sz="28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lt"/>
              </a:rPr>
              <a:t>    </a:t>
            </a:r>
            <a:r>
              <a:rPr lang="zh-CN" altLang="en-US" sz="28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lt"/>
              </a:rPr>
              <a:t>制定</a:t>
            </a:r>
            <a:r>
              <a:rPr lang="zh-CN" altLang="en-US" sz="28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背景</a:t>
            </a:r>
            <a:r>
              <a:rPr lang="zh-CN" altLang="en-US" sz="28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a:t>
            </a:r>
            <a:endParaRPr lang="zh-CN" altLang="en-US" sz="28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flipH="1">
            <a:off x="1" y="0"/>
            <a:ext cx="12192000" cy="6858000"/>
            <a:chOff x="1" y="0"/>
            <a:chExt cx="12192000" cy="6858000"/>
          </a:xfrm>
        </p:grpSpPr>
        <p:sp>
          <p:nvSpPr>
            <p:cNvPr id="15" name="任意多边形: 形状 14"/>
            <p:cNvSpPr/>
            <p:nvPr/>
          </p:nvSpPr>
          <p:spPr>
            <a:xfrm>
              <a:off x="1" y="0"/>
              <a:ext cx="6782379" cy="6858000"/>
            </a:xfrm>
            <a:custGeom>
              <a:avLst/>
              <a:gdLst>
                <a:gd name="connsiteX0" fmla="*/ 0 w 6782379"/>
                <a:gd name="connsiteY0" fmla="*/ 0 h 6858000"/>
                <a:gd name="connsiteX1" fmla="*/ 6782379 w 6782379"/>
                <a:gd name="connsiteY1" fmla="*/ 0 h 6858000"/>
                <a:gd name="connsiteX2" fmla="*/ 5404861 w 6782379"/>
                <a:gd name="connsiteY2" fmla="*/ 6858000 h 6858000"/>
                <a:gd name="connsiteX3" fmla="*/ 0 w 6782379"/>
                <a:gd name="connsiteY3" fmla="*/ 6858000 h 6858000"/>
                <a:gd name="connsiteX4" fmla="*/ 0 w 6782379"/>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2379" h="6858000">
                  <a:moveTo>
                    <a:pt x="0" y="0"/>
                  </a:moveTo>
                  <a:lnTo>
                    <a:pt x="6782379" y="0"/>
                  </a:lnTo>
                  <a:lnTo>
                    <a:pt x="5404861" y="6858000"/>
                  </a:lnTo>
                  <a:lnTo>
                    <a:pt x="0" y="6858000"/>
                  </a:lnTo>
                  <a:lnTo>
                    <a:pt x="0" y="0"/>
                  </a:lnTo>
                  <a:close/>
                </a:path>
              </a:pathLst>
            </a:custGeom>
            <a:solidFill>
              <a:srgbClr val="9FC7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任意多边形: 形状 15"/>
            <p:cNvSpPr/>
            <p:nvPr/>
          </p:nvSpPr>
          <p:spPr>
            <a:xfrm>
              <a:off x="5404862" y="0"/>
              <a:ext cx="6787139" cy="6858000"/>
            </a:xfrm>
            <a:custGeom>
              <a:avLst/>
              <a:gdLst>
                <a:gd name="connsiteX0" fmla="*/ 1377518 w 6787139"/>
                <a:gd name="connsiteY0" fmla="*/ 0 h 6858000"/>
                <a:gd name="connsiteX1" fmla="*/ 6787139 w 6787139"/>
                <a:gd name="connsiteY1" fmla="*/ 0 h 6858000"/>
                <a:gd name="connsiteX2" fmla="*/ 6787139 w 6787139"/>
                <a:gd name="connsiteY2" fmla="*/ 6858000 h 6858000"/>
                <a:gd name="connsiteX3" fmla="*/ 0 w 6787139"/>
                <a:gd name="connsiteY3" fmla="*/ 6858000 h 6858000"/>
                <a:gd name="connsiteX4" fmla="*/ 1377518 w 6787139"/>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7139" h="6858000">
                  <a:moveTo>
                    <a:pt x="1377518" y="0"/>
                  </a:moveTo>
                  <a:lnTo>
                    <a:pt x="6787139" y="0"/>
                  </a:lnTo>
                  <a:lnTo>
                    <a:pt x="6787139" y="6858000"/>
                  </a:lnTo>
                  <a:lnTo>
                    <a:pt x="0" y="6858000"/>
                  </a:lnTo>
                  <a:lnTo>
                    <a:pt x="1377518" y="0"/>
                  </a:lnTo>
                  <a:close/>
                </a:path>
              </a:pathLst>
            </a:custGeom>
            <a:solidFill>
              <a:srgbClr val="2172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pic>
        <p:nvPicPr>
          <p:cNvPr id="20" name="图片 19"/>
          <p:cNvPicPr>
            <a:picLocks noChangeAspect="1"/>
          </p:cNvPicPr>
          <p:nvPr/>
        </p:nvPicPr>
        <p:blipFill rotWithShape="1">
          <a:blip r:embed="rId1" cstate="print">
            <a:extLst>
              <a:ext uri="{28A0092B-C50C-407E-A947-70E740481C1C}">
                <a14:useLocalDpi xmlns:a14="http://schemas.microsoft.com/office/drawing/2010/main" val="0"/>
              </a:ext>
            </a:extLst>
          </a:blip>
          <a:srcRect l="9636" t="11020" r="8066" b="13381"/>
          <a:stretch>
            <a:fillRect/>
          </a:stretch>
        </p:blipFill>
        <p:spPr>
          <a:xfrm>
            <a:off x="1559495" y="1458880"/>
            <a:ext cx="9036000" cy="4410888"/>
          </a:xfrm>
          <a:prstGeom prst="rect">
            <a:avLst/>
          </a:prstGeom>
          <a:solidFill>
            <a:schemeClr val="bg1"/>
          </a:solidFill>
          <a:effectLst>
            <a:outerShdw blurRad="63500" sx="101000" sy="101000" algn="ctr" rotWithShape="0">
              <a:prstClr val="black">
                <a:alpha val="20000"/>
              </a:prstClr>
            </a:outerShdw>
          </a:effectLst>
        </p:spPr>
      </p:pic>
      <p:sp>
        <p:nvSpPr>
          <p:cNvPr id="22" name="矩形 21"/>
          <p:cNvSpPr/>
          <p:nvPr/>
        </p:nvSpPr>
        <p:spPr>
          <a:xfrm>
            <a:off x="1926040" y="1847430"/>
            <a:ext cx="8339919" cy="3605203"/>
          </a:xfrm>
          <a:prstGeom prst="rect">
            <a:avLst/>
          </a:prstGeom>
          <a:solidFill>
            <a:srgbClr val="1F6D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59"/>
          <p:cNvSpPr>
            <a:spLocks noChangeArrowheads="1"/>
          </p:cNvSpPr>
          <p:nvPr>
            <p:custDataLst>
              <p:tags r:id="rId2"/>
            </p:custDataLst>
          </p:nvPr>
        </p:nvSpPr>
        <p:spPr bwMode="auto">
          <a:xfrm flipH="1">
            <a:off x="2199640" y="3429000"/>
            <a:ext cx="8066405" cy="56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0"/>
              </a:spcBef>
              <a:defRPr/>
            </a:pPr>
            <a:r>
              <a:rPr lang="zh-CN" altLang="en-US" sz="3200" b="1">
                <a:solidFill>
                  <a:schemeClr val="bg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lt"/>
              </a:rPr>
              <a:t>人工影响天气高质量发展工作目标</a:t>
            </a:r>
            <a:endParaRPr lang="zh-CN" altLang="en-US" sz="3200" b="1" spc="120" dirty="0">
              <a:solidFill>
                <a:schemeClr val="bg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sym typeface="+mn-ea"/>
            </a:endParaRPr>
          </a:p>
        </p:txBody>
      </p:sp>
      <p:sp>
        <p:nvSpPr>
          <p:cNvPr id="29" name="文本框 59"/>
          <p:cNvSpPr>
            <a:spLocks noChangeArrowheads="1"/>
          </p:cNvSpPr>
          <p:nvPr>
            <p:custDataLst>
              <p:tags r:id="rId3"/>
            </p:custDataLst>
          </p:nvPr>
        </p:nvSpPr>
        <p:spPr bwMode="auto">
          <a:xfrm flipH="1">
            <a:off x="4655899" y="2493228"/>
            <a:ext cx="2399441" cy="43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0"/>
              </a:spcBef>
              <a:defRPr/>
            </a:pPr>
            <a:r>
              <a:rPr lang="en-US" altLang="zh-CN" sz="2400" b="1" spc="300" dirty="0">
                <a:solidFill>
                  <a:schemeClr val="bg1"/>
                </a:solidFill>
                <a:latin typeface="微软雅黑" panose="020B0503020204020204" pitchFamily="34" charset="-122"/>
                <a:ea typeface="微软雅黑" panose="020B0503020204020204" pitchFamily="34" charset="-122"/>
                <a:cs typeface="+mn-ea"/>
                <a:sym typeface="+mn-lt"/>
              </a:rPr>
              <a:t>PART 2</a:t>
            </a:r>
            <a:endParaRPr lang="zh-CN" altLang="en-US" sz="2400" b="1" spc="300"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99515" y="2277110"/>
            <a:ext cx="10425430" cy="2676525"/>
          </a:xfrm>
          <a:prstGeom prst="rect">
            <a:avLst/>
          </a:prstGeom>
          <a:noFill/>
        </p:spPr>
        <p:txBody>
          <a:bodyPr wrap="square" rtlCol="0">
            <a:spAutoFit/>
          </a:bodyPr>
          <a:p>
            <a:pPr>
              <a:lnSpc>
                <a:spcPct val="150000"/>
              </a:lnSpc>
            </a:pPr>
            <a:r>
              <a:rPr lang="en-US" altLang="zh-CN"/>
              <a:t>            </a:t>
            </a:r>
            <a:r>
              <a:rPr lang="zh-CN" altLang="en-US" sz="280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到2025年，形成</a:t>
            </a:r>
            <a:r>
              <a:rPr lang="zh-CN" altLang="en-US" sz="28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组织完善、服务精细、保障有力</a:t>
            </a:r>
            <a:r>
              <a:rPr lang="zh-CN" altLang="en-US" sz="280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的人工影响天气工作体系，发挥</a:t>
            </a:r>
            <a:r>
              <a:rPr lang="zh-CN" altLang="en-US" sz="28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“保丰、增绿、减灾”</a:t>
            </a:r>
            <a:r>
              <a:rPr lang="zh-CN" altLang="en-US" sz="280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作用，实现人工影响天气作业</a:t>
            </a:r>
            <a:r>
              <a:rPr lang="zh-CN" altLang="en-US" sz="28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“全方位、全时段、全覆盖”</a:t>
            </a:r>
            <a:r>
              <a:rPr lang="zh-CN" altLang="en-US" sz="280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人工影响天气业务和服务能力达到</a:t>
            </a:r>
            <a:r>
              <a:rPr lang="zh-CN" altLang="en-US" sz="28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先进水平。</a:t>
            </a:r>
            <a:endParaRPr lang="zh-CN" altLang="en-US" sz="28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文本框 21"/>
          <p:cNvSpPr txBox="1"/>
          <p:nvPr/>
        </p:nvSpPr>
        <p:spPr>
          <a:xfrm>
            <a:off x="1055370" y="1340485"/>
            <a:ext cx="3046730" cy="521970"/>
          </a:xfrm>
          <a:prstGeom prst="rect">
            <a:avLst/>
          </a:prstGeom>
          <a:noFill/>
        </p:spPr>
        <p:txBody>
          <a:bodyPr wrap="square" rtlCol="0">
            <a:spAutoFit/>
          </a:bodyPr>
          <a:p>
            <a:r>
              <a:rPr lang="zh-CN" altLang="en-US" sz="28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一、工作目标：</a:t>
            </a:r>
            <a:endParaRPr lang="zh-CN" altLang="en-US" sz="28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flipH="1">
            <a:off x="1" y="0"/>
            <a:ext cx="12192000" cy="6858000"/>
            <a:chOff x="1" y="0"/>
            <a:chExt cx="12192000" cy="6858000"/>
          </a:xfrm>
        </p:grpSpPr>
        <p:sp>
          <p:nvSpPr>
            <p:cNvPr id="15" name="任意多边形: 形状 14"/>
            <p:cNvSpPr/>
            <p:nvPr/>
          </p:nvSpPr>
          <p:spPr>
            <a:xfrm>
              <a:off x="1" y="0"/>
              <a:ext cx="6782379" cy="6858000"/>
            </a:xfrm>
            <a:custGeom>
              <a:avLst/>
              <a:gdLst>
                <a:gd name="connsiteX0" fmla="*/ 0 w 6782379"/>
                <a:gd name="connsiteY0" fmla="*/ 0 h 6858000"/>
                <a:gd name="connsiteX1" fmla="*/ 6782379 w 6782379"/>
                <a:gd name="connsiteY1" fmla="*/ 0 h 6858000"/>
                <a:gd name="connsiteX2" fmla="*/ 5404861 w 6782379"/>
                <a:gd name="connsiteY2" fmla="*/ 6858000 h 6858000"/>
                <a:gd name="connsiteX3" fmla="*/ 0 w 6782379"/>
                <a:gd name="connsiteY3" fmla="*/ 6858000 h 6858000"/>
                <a:gd name="connsiteX4" fmla="*/ 0 w 6782379"/>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2379" h="6858000">
                  <a:moveTo>
                    <a:pt x="0" y="0"/>
                  </a:moveTo>
                  <a:lnTo>
                    <a:pt x="6782379" y="0"/>
                  </a:lnTo>
                  <a:lnTo>
                    <a:pt x="5404861" y="6858000"/>
                  </a:lnTo>
                  <a:lnTo>
                    <a:pt x="0" y="6858000"/>
                  </a:lnTo>
                  <a:lnTo>
                    <a:pt x="0" y="0"/>
                  </a:lnTo>
                  <a:close/>
                </a:path>
              </a:pathLst>
            </a:custGeom>
            <a:solidFill>
              <a:srgbClr val="9FC7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任意多边形: 形状 15"/>
            <p:cNvSpPr/>
            <p:nvPr/>
          </p:nvSpPr>
          <p:spPr>
            <a:xfrm>
              <a:off x="5404862" y="0"/>
              <a:ext cx="6787139" cy="6858000"/>
            </a:xfrm>
            <a:custGeom>
              <a:avLst/>
              <a:gdLst>
                <a:gd name="connsiteX0" fmla="*/ 1377518 w 6787139"/>
                <a:gd name="connsiteY0" fmla="*/ 0 h 6858000"/>
                <a:gd name="connsiteX1" fmla="*/ 6787139 w 6787139"/>
                <a:gd name="connsiteY1" fmla="*/ 0 h 6858000"/>
                <a:gd name="connsiteX2" fmla="*/ 6787139 w 6787139"/>
                <a:gd name="connsiteY2" fmla="*/ 6858000 h 6858000"/>
                <a:gd name="connsiteX3" fmla="*/ 0 w 6787139"/>
                <a:gd name="connsiteY3" fmla="*/ 6858000 h 6858000"/>
                <a:gd name="connsiteX4" fmla="*/ 1377518 w 6787139"/>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7139" h="6858000">
                  <a:moveTo>
                    <a:pt x="1377518" y="0"/>
                  </a:moveTo>
                  <a:lnTo>
                    <a:pt x="6787139" y="0"/>
                  </a:lnTo>
                  <a:lnTo>
                    <a:pt x="6787139" y="6858000"/>
                  </a:lnTo>
                  <a:lnTo>
                    <a:pt x="0" y="6858000"/>
                  </a:lnTo>
                  <a:lnTo>
                    <a:pt x="1377518" y="0"/>
                  </a:lnTo>
                  <a:close/>
                </a:path>
              </a:pathLst>
            </a:custGeom>
            <a:solidFill>
              <a:srgbClr val="2172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pic>
        <p:nvPicPr>
          <p:cNvPr id="20" name="图片 19"/>
          <p:cNvPicPr>
            <a:picLocks noChangeAspect="1"/>
          </p:cNvPicPr>
          <p:nvPr/>
        </p:nvPicPr>
        <p:blipFill rotWithShape="1">
          <a:blip r:embed="rId1" cstate="print">
            <a:extLst>
              <a:ext uri="{28A0092B-C50C-407E-A947-70E740481C1C}">
                <a14:useLocalDpi xmlns:a14="http://schemas.microsoft.com/office/drawing/2010/main" val="0"/>
              </a:ext>
            </a:extLst>
          </a:blip>
          <a:srcRect l="9636" t="11020" r="8066" b="13381"/>
          <a:stretch>
            <a:fillRect/>
          </a:stretch>
        </p:blipFill>
        <p:spPr>
          <a:xfrm>
            <a:off x="1559495" y="1458880"/>
            <a:ext cx="9036000" cy="4410888"/>
          </a:xfrm>
          <a:prstGeom prst="rect">
            <a:avLst/>
          </a:prstGeom>
          <a:solidFill>
            <a:schemeClr val="bg1"/>
          </a:solidFill>
          <a:effectLst>
            <a:outerShdw blurRad="63500" sx="101000" sy="101000" algn="ctr" rotWithShape="0">
              <a:prstClr val="black">
                <a:alpha val="20000"/>
              </a:prstClr>
            </a:outerShdw>
          </a:effectLst>
        </p:spPr>
      </p:pic>
      <p:sp>
        <p:nvSpPr>
          <p:cNvPr id="22" name="矩形 21"/>
          <p:cNvSpPr/>
          <p:nvPr/>
        </p:nvSpPr>
        <p:spPr>
          <a:xfrm>
            <a:off x="1926040" y="1847430"/>
            <a:ext cx="8339919" cy="3605203"/>
          </a:xfrm>
          <a:prstGeom prst="rect">
            <a:avLst/>
          </a:prstGeom>
          <a:solidFill>
            <a:srgbClr val="1F6D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59"/>
          <p:cNvSpPr>
            <a:spLocks noChangeArrowheads="1"/>
          </p:cNvSpPr>
          <p:nvPr>
            <p:custDataLst>
              <p:tags r:id="rId2"/>
            </p:custDataLst>
          </p:nvPr>
        </p:nvSpPr>
        <p:spPr bwMode="auto">
          <a:xfrm flipH="1">
            <a:off x="2199640" y="3429000"/>
            <a:ext cx="8066405" cy="56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0"/>
              </a:spcBef>
              <a:defRPr/>
            </a:pPr>
            <a:r>
              <a:rPr lang="zh-CN" altLang="en-US" sz="3200" b="1">
                <a:solidFill>
                  <a:schemeClr val="bg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lt"/>
              </a:rPr>
              <a:t>人工影响天气高质量发展工作任务</a:t>
            </a:r>
            <a:endParaRPr lang="zh-CN" altLang="en-US" sz="3200" b="1" spc="120" dirty="0">
              <a:solidFill>
                <a:schemeClr val="bg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sym typeface="+mn-ea"/>
            </a:endParaRPr>
          </a:p>
        </p:txBody>
      </p:sp>
      <p:sp>
        <p:nvSpPr>
          <p:cNvPr id="29" name="文本框 59"/>
          <p:cNvSpPr>
            <a:spLocks noChangeArrowheads="1"/>
          </p:cNvSpPr>
          <p:nvPr>
            <p:custDataLst>
              <p:tags r:id="rId3"/>
            </p:custDataLst>
          </p:nvPr>
        </p:nvSpPr>
        <p:spPr bwMode="auto">
          <a:xfrm flipH="1">
            <a:off x="4655899" y="2493228"/>
            <a:ext cx="2399441" cy="43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0"/>
              </a:spcBef>
              <a:defRPr/>
            </a:pPr>
            <a:r>
              <a:rPr lang="en-US" altLang="zh-CN" sz="2400" b="1" spc="300" dirty="0">
                <a:solidFill>
                  <a:schemeClr val="bg1"/>
                </a:solidFill>
                <a:latin typeface="微软雅黑" panose="020B0503020204020204" pitchFamily="34" charset="-122"/>
                <a:ea typeface="微软雅黑" panose="020B0503020204020204" pitchFamily="34" charset="-122"/>
                <a:cs typeface="+mn-ea"/>
                <a:sym typeface="+mn-lt"/>
              </a:rPr>
              <a:t>PART 3</a:t>
            </a:r>
            <a:endParaRPr lang="zh-CN" altLang="en-US" sz="2400" b="1" spc="300"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83285" y="1988820"/>
            <a:ext cx="10425430" cy="2861310"/>
          </a:xfrm>
          <a:prstGeom prst="rect">
            <a:avLst/>
          </a:prstGeom>
          <a:noFill/>
        </p:spPr>
        <p:txBody>
          <a:bodyPr wrap="square" rtlCol="0">
            <a:spAutoFit/>
          </a:bodyPr>
          <a:p>
            <a:pPr>
              <a:lnSpc>
                <a:spcPct val="150000"/>
              </a:lnSpc>
            </a:pPr>
            <a:r>
              <a:rPr lang="en-US" altLang="zh-CN"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（一）</a:t>
            </a:r>
            <a:r>
              <a:rPr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服务农业保丰，减少灾害损失。</a:t>
            </a:r>
            <a:r>
              <a:rPr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完善气象和农业农村部门联动机制，加大增雨（雪）、防雹作业力度，促进粮食稳产增收。</a:t>
            </a:r>
            <a:r>
              <a:rPr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在主要粮食生产功能区、林果产区、特色农业种植区、大型农业园区，科学合理布设人影作业点，组织开展人工防雹与人工增雨（雪）作业。</a:t>
            </a:r>
            <a:r>
              <a:rPr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（责任单位：区气象局、区农业农村局、区水利局、区自然资源局）</a:t>
            </a:r>
            <a:endParaRPr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文本框 21"/>
          <p:cNvSpPr txBox="1"/>
          <p:nvPr/>
        </p:nvSpPr>
        <p:spPr>
          <a:xfrm>
            <a:off x="623570" y="764540"/>
            <a:ext cx="4498975" cy="521970"/>
          </a:xfrm>
          <a:prstGeom prst="rect">
            <a:avLst/>
          </a:prstGeom>
          <a:noFill/>
        </p:spPr>
        <p:txBody>
          <a:bodyPr wrap="square" rtlCol="0">
            <a:spAutoFit/>
          </a:bodyPr>
          <a:p>
            <a:r>
              <a:rPr lang="zh-CN" altLang="en-US" sz="28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一、做好重点领域服务保障</a:t>
            </a:r>
            <a:endParaRPr lang="zh-CN" altLang="en-US" sz="28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83285" y="1988820"/>
            <a:ext cx="10425430" cy="2306955"/>
          </a:xfrm>
          <a:prstGeom prst="rect">
            <a:avLst/>
          </a:prstGeom>
          <a:noFill/>
        </p:spPr>
        <p:txBody>
          <a:bodyPr wrap="square" rtlCol="0">
            <a:spAutoFit/>
          </a:bodyPr>
          <a:p>
            <a:pPr>
              <a:lnSpc>
                <a:spcPct val="150000"/>
              </a:lnSpc>
            </a:pPr>
            <a:r>
              <a:rPr lang="en-US" altLang="zh-CN"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      </a:t>
            </a:r>
            <a:r>
              <a:rPr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a:t>
            </a:r>
            <a:r>
              <a:rPr lang="zh-CN"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二</a:t>
            </a:r>
            <a:r>
              <a:rPr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a:t>
            </a:r>
            <a:r>
              <a:rPr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服务生态增绿，增加水源补给。</a:t>
            </a:r>
            <a:r>
              <a:rPr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围绕全区生态保护和修复、河流水库蓄水，加强统筹协调和区域合作，</a:t>
            </a:r>
            <a:r>
              <a:rPr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开展常态化、科学性人工增雨(雪)作业，改善生态环境、增加重要水源地水源补给。</a:t>
            </a:r>
            <a:r>
              <a:rPr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（责任单位：区气象局、区自然资源局、区农业农村局、区水利局、市生态环境局屯留分局)</a:t>
            </a:r>
            <a:endParaRPr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文本框 21"/>
          <p:cNvSpPr txBox="1"/>
          <p:nvPr/>
        </p:nvSpPr>
        <p:spPr>
          <a:xfrm>
            <a:off x="623570" y="764540"/>
            <a:ext cx="4498975" cy="521970"/>
          </a:xfrm>
          <a:prstGeom prst="rect">
            <a:avLst/>
          </a:prstGeom>
          <a:noFill/>
        </p:spPr>
        <p:txBody>
          <a:bodyPr wrap="square" rtlCol="0">
            <a:spAutoFit/>
          </a:bodyPr>
          <a:p>
            <a:r>
              <a:rPr lang="zh-CN" altLang="en-US" sz="28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一、做好重点领域服务保障</a:t>
            </a:r>
            <a:endParaRPr lang="zh-CN" altLang="en-US" sz="28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timing>
</p:sld>
</file>

<file path=ppt/tags/tag1.xml><?xml version="1.0" encoding="utf-8"?>
<p:tagLst xmlns:p="http://schemas.openxmlformats.org/presentationml/2006/main">
  <p:tag name="PA" val="v5.2.10"/>
  <p:tag name="RESOURCELIBID_ANIM" val="438"/>
</p:tagLst>
</file>

<file path=ppt/tags/tag10.xml><?xml version="1.0" encoding="utf-8"?>
<p:tagLst xmlns:p="http://schemas.openxmlformats.org/presentationml/2006/main">
  <p:tag name="PA" val="v5.2.10"/>
  <p:tag name="RESOURCELIBID_ANIM" val="438"/>
</p:tagLst>
</file>

<file path=ppt/tags/tag11.xml><?xml version="1.0" encoding="utf-8"?>
<p:tagLst xmlns:p="http://schemas.openxmlformats.org/presentationml/2006/main">
  <p:tag name="PA" val="v5.2.10"/>
  <p:tag name="RESOURCELIBID_ANIM" val="438"/>
</p:tagLst>
</file>

<file path=ppt/tags/tag12.xml><?xml version="1.0" encoding="utf-8"?>
<p:tagLst xmlns:p="http://schemas.openxmlformats.org/presentationml/2006/main">
  <p:tag name="PA" val="v5.2.10"/>
  <p:tag name="RESOURCELIBID_ANIM" val="438"/>
</p:tagLst>
</file>

<file path=ppt/tags/tag2.xml><?xml version="1.0" encoding="utf-8"?>
<p:tagLst xmlns:p="http://schemas.openxmlformats.org/presentationml/2006/main">
  <p:tag name="PA" val="v5.2.10"/>
  <p:tag name="RESOURCELIBID_ANIM" val="438"/>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PA" val="v5.2.10"/>
  <p:tag name="RESOURCELIBID_ANIM" val="438"/>
</p:tagLst>
</file>

<file path=ppt/tags/tag5.xml><?xml version="1.0" encoding="utf-8"?>
<p:tagLst xmlns:p="http://schemas.openxmlformats.org/presentationml/2006/main">
  <p:tag name="PA" val="v5.2.10"/>
  <p:tag name="RESOURCELIBID_ANIM" val="438"/>
</p:tagLst>
</file>

<file path=ppt/tags/tag6.xml><?xml version="1.0" encoding="utf-8"?>
<p:tagLst xmlns:p="http://schemas.openxmlformats.org/presentationml/2006/main">
  <p:tag name="PA" val="v5.2.10"/>
  <p:tag name="RESOURCELIBID_ANIM" val="438"/>
</p:tagLst>
</file>

<file path=ppt/tags/tag7.xml><?xml version="1.0" encoding="utf-8"?>
<p:tagLst xmlns:p="http://schemas.openxmlformats.org/presentationml/2006/main">
  <p:tag name="PA" val="v5.2.10"/>
  <p:tag name="RESOURCELIBID_ANIM" val="438"/>
</p:tagLst>
</file>

<file path=ppt/tags/tag8.xml><?xml version="1.0" encoding="utf-8"?>
<p:tagLst xmlns:p="http://schemas.openxmlformats.org/presentationml/2006/main">
  <p:tag name="PA" val="v5.2.10"/>
  <p:tag name="RESOURCELIBID_ANIM" val="438"/>
</p:tagLst>
</file>

<file path=ppt/tags/tag9.xml><?xml version="1.0" encoding="utf-8"?>
<p:tagLst xmlns:p="http://schemas.openxmlformats.org/presentationml/2006/main">
  <p:tag name="PA" val="v5.2.10"/>
  <p:tag name="RESOURCELIBID_ANIM" val="43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3040</Words>
  <Application>WPS 演示</Application>
  <PresentationFormat>宽屏</PresentationFormat>
  <Paragraphs>95</Paragraphs>
  <Slides>23</Slides>
  <Notes>0</Notes>
  <HiddenSlides>0</HiddenSlides>
  <MMClips>1</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23</vt:i4>
      </vt:variant>
    </vt:vector>
  </HeadingPairs>
  <TitlesOfParts>
    <vt:vector size="33" baseType="lpstr">
      <vt:lpstr>Arial</vt:lpstr>
      <vt:lpstr>宋体</vt:lpstr>
      <vt:lpstr>Wingdings</vt:lpstr>
      <vt:lpstr>微软雅黑</vt:lpstr>
      <vt:lpstr>禹卫书法行书简体</vt:lpstr>
      <vt:lpstr>黑体</vt:lpstr>
      <vt:lpstr>Wingdings</vt:lpstr>
      <vt:lpstr>Calibri</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刘中浩(排版)</cp:lastModifiedBy>
  <cp:revision>155</cp:revision>
  <dcterms:created xsi:type="dcterms:W3CDTF">2020-09-12T03:44:00Z</dcterms:created>
  <dcterms:modified xsi:type="dcterms:W3CDTF">2023-05-04T11:33:17Z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ACAA12353FD845F4BEE69167FFC9B583_13</vt:lpwstr>
  </property>
  <property fmtid="{D5CDD505-2E9C-101B-9397-08002B2CF9AE}" pid="3" name="KSOProductBuildVer">
    <vt:lpwstr>2052-11.1.0.11194</vt:lpwstr>
  </property>
</Properties>
</file>