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media/image3.svg" ContentType="image/svg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428" r:id="rId3"/>
    <p:sldId id="527" r:id="rId4"/>
    <p:sldId id="528" r:id="rId5"/>
    <p:sldId id="1117" r:id="rId6"/>
    <p:sldId id="1118" r:id="rId7"/>
    <p:sldId id="1119" r:id="rId8"/>
    <p:sldId id="529" r:id="rId9"/>
    <p:sldId id="1120" r:id="rId10"/>
    <p:sldId id="1121" r:id="rId11"/>
    <p:sldId id="1122" r:id="rId12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xhqblj@163.com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C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3DE1A-9893-459F-9435-35F4013EADA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7AA18-0E86-45E3-9DB3-A0F8FBB1A14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E30-46F7-44C0-A4FE-C7C7E4E055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2359-57AC-4F98-9E5E-87CB90C562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E30-46F7-44C0-A4FE-C7C7E4E055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2359-57AC-4F98-9E5E-87CB90C562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E30-46F7-44C0-A4FE-C7C7E4E055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2359-57AC-4F98-9E5E-87CB90C562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E30-46F7-44C0-A4FE-C7C7E4E055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2359-57AC-4F98-9E5E-87CB90C562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E30-46F7-44C0-A4FE-C7C7E4E055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2359-57AC-4F98-9E5E-87CB90C562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E30-46F7-44C0-A4FE-C7C7E4E055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2359-57AC-4F98-9E5E-87CB90C562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E30-46F7-44C0-A4FE-C7C7E4E055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2359-57AC-4F98-9E5E-87CB90C562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E30-46F7-44C0-A4FE-C7C7E4E055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2359-57AC-4F98-9E5E-87CB90C562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E30-46F7-44C0-A4FE-C7C7E4E055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2359-57AC-4F98-9E5E-87CB90C562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E30-46F7-44C0-A4FE-C7C7E4E055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2359-57AC-4F98-9E5E-87CB90C562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4E30-46F7-44C0-A4FE-C7C7E4E055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2359-57AC-4F98-9E5E-87CB90C562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74E30-46F7-44C0-A4FE-C7C7E4E055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92359-57AC-4F98-9E5E-87CB90C5620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35" y="0"/>
            <a:ext cx="12191365" cy="5600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en-US" sz="4800" dirty="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  <a:sym typeface="+mn-ea"/>
            </a:endParaRPr>
          </a:p>
          <a:p>
            <a:pPr algn="ctr"/>
            <a:endParaRPr lang="zh-CN" altLang="en-US" sz="4800" dirty="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  <a:sym typeface="+mn-ea"/>
            </a:endParaRPr>
          </a:p>
          <a:p>
            <a:pPr algn="ctr"/>
            <a:endParaRPr lang="zh-CN" altLang="en-US" sz="4800" dirty="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  <a:sym typeface="+mn-ea"/>
            </a:endParaRPr>
          </a:p>
          <a:p>
            <a:pPr algn="ctr"/>
            <a:r>
              <a:rPr lang="zh-CN" altLang="en-US" sz="4400" dirty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关于《长治市屯留区重点产业链及产业链</a:t>
            </a:r>
            <a:endParaRPr lang="zh-CN" altLang="en-US" sz="4400" dirty="0">
              <a:solidFill>
                <a:srgbClr val="FF0000"/>
              </a:solidFill>
              <a:latin typeface="华文行楷" panose="02010800040101010101" pitchFamily="2" charset="-122"/>
              <a:ea typeface="华文行楷" panose="02010800040101010101" pitchFamily="2" charset="-122"/>
              <a:sym typeface="+mn-ea"/>
            </a:endParaRPr>
          </a:p>
          <a:p>
            <a:pPr algn="ctr"/>
            <a:r>
              <a:rPr lang="zh-CN" altLang="en-US" sz="4400" dirty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链长工作机制实施方案</a:t>
            </a:r>
            <a:r>
              <a:rPr lang="zh-CN" altLang="en-US" sz="4400" dirty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》的解读</a:t>
            </a:r>
            <a:endParaRPr lang="zh-CN" altLang="en-US" sz="4400" dirty="0">
              <a:solidFill>
                <a:srgbClr val="FF0000"/>
              </a:solidFill>
              <a:latin typeface="华文行楷" panose="02010800040101010101" pitchFamily="2" charset="-122"/>
              <a:ea typeface="华文行楷" panose="02010800040101010101" pitchFamily="2" charset="-122"/>
              <a:sym typeface="+mn-ea"/>
            </a:endParaRPr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sz="36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12192000" cy="5939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ts val="5700"/>
              </a:lnSpc>
            </a:pPr>
            <a:endParaRPr lang="zh-CN" altLang="en-US" sz="5335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endParaRPr lang="en-US" altLang="zh-CN" sz="3400" b="1" dirty="0"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400" b="1" dirty="0"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 </a:t>
            </a:r>
            <a:endParaRPr lang="en-US" altLang="zh-CN" sz="3400" b="1" dirty="0"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400" b="1" dirty="0"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 </a:t>
            </a: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①加强组织领导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②强化政策支持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③开展宣传推广</a:t>
            </a:r>
            <a:r>
              <a:rPr lang="en-US" altLang="zh-CN" sz="3400" b="1" dirty="0"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  </a:t>
            </a:r>
            <a:endParaRPr lang="zh-CN" altLang="en-US" dirty="0"/>
          </a:p>
        </p:txBody>
      </p:sp>
      <p:sp>
        <p:nvSpPr>
          <p:cNvPr id="3" name="五边形 2"/>
          <p:cNvSpPr/>
          <p:nvPr/>
        </p:nvSpPr>
        <p:spPr>
          <a:xfrm>
            <a:off x="281305" y="254000"/>
            <a:ext cx="7633970" cy="1254760"/>
          </a:xfrm>
          <a:prstGeom prst="homePlat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5400" b="1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八、保障措施</a:t>
            </a:r>
            <a:endParaRPr lang="zh-CN" altLang="en-US" sz="5400" b="1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333438303935353b333633373636373bbcfdcdb7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39340" y="2971800"/>
            <a:ext cx="1711960" cy="914400"/>
          </a:xfrm>
          <a:prstGeom prst="rect">
            <a:avLst/>
          </a:prstGeom>
        </p:spPr>
      </p:pic>
      <p:sp>
        <p:nvSpPr>
          <p:cNvPr id="5" name="椭圆 4"/>
          <p:cNvSpPr/>
          <p:nvPr/>
        </p:nvSpPr>
        <p:spPr>
          <a:xfrm>
            <a:off x="380365" y="583565"/>
            <a:ext cx="1873885" cy="5299075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8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目</a:t>
            </a:r>
            <a:endParaRPr lang="zh-CN" altLang="en-US" sz="48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  <a:p>
            <a:pPr algn="ctr"/>
            <a:r>
              <a:rPr lang="zh-CN" altLang="en-US" sz="48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录</a:t>
            </a:r>
            <a:endParaRPr lang="zh-CN" altLang="en-US" sz="48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310380" y="584200"/>
            <a:ext cx="4064000" cy="529844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p>
            <a:pPr algn="ctr"/>
            <a:endParaRPr lang="zh-CN" altLang="en-US" sz="3600" b="1"/>
          </a:p>
          <a:p>
            <a:pPr algn="ctr"/>
            <a:r>
              <a:rPr lang="zh-CN" altLang="en-US" sz="3600" b="1">
                <a:solidFill>
                  <a:srgbClr val="FF0000"/>
                </a:solidFill>
              </a:rPr>
              <a:t>一、出台背景</a:t>
            </a:r>
            <a:endParaRPr lang="zh-CN" altLang="en-US" sz="3600" b="1">
              <a:solidFill>
                <a:srgbClr val="FF0000"/>
              </a:solidFill>
            </a:endParaRPr>
          </a:p>
          <a:p>
            <a:pPr algn="ctr"/>
            <a:r>
              <a:rPr lang="zh-CN" altLang="en-US" sz="3600" b="1">
                <a:solidFill>
                  <a:srgbClr val="FF0000"/>
                </a:solidFill>
              </a:rPr>
              <a:t>二、指导思想</a:t>
            </a:r>
            <a:endParaRPr lang="zh-CN" altLang="en-US" sz="3600" b="1">
              <a:solidFill>
                <a:srgbClr val="FF0000"/>
              </a:solidFill>
            </a:endParaRPr>
          </a:p>
          <a:p>
            <a:pPr algn="ctr"/>
            <a:r>
              <a:rPr lang="zh-CN" altLang="en-US" sz="3600" b="1">
                <a:solidFill>
                  <a:srgbClr val="FF0000"/>
                </a:solidFill>
              </a:rPr>
              <a:t>三、基本原则</a:t>
            </a:r>
            <a:endParaRPr lang="zh-CN" altLang="en-US" sz="3600" b="1">
              <a:solidFill>
                <a:srgbClr val="FF0000"/>
              </a:solidFill>
            </a:endParaRPr>
          </a:p>
          <a:p>
            <a:pPr algn="ctr"/>
            <a:r>
              <a:rPr lang="zh-CN" altLang="en-US" sz="3600" b="1">
                <a:solidFill>
                  <a:srgbClr val="FF0000"/>
                </a:solidFill>
              </a:rPr>
              <a:t>四、发展目标</a:t>
            </a:r>
            <a:endParaRPr lang="zh-CN" altLang="en-US" sz="3600" b="1">
              <a:solidFill>
                <a:srgbClr val="FF0000"/>
              </a:solidFill>
            </a:endParaRPr>
          </a:p>
          <a:p>
            <a:pPr algn="ctr"/>
            <a:r>
              <a:rPr lang="zh-CN" altLang="en-US" sz="3600" b="1">
                <a:solidFill>
                  <a:srgbClr val="FF0000"/>
                </a:solidFill>
              </a:rPr>
              <a:t> </a:t>
            </a:r>
            <a:r>
              <a:rPr lang="en-US" altLang="zh-CN" sz="3600" b="1">
                <a:solidFill>
                  <a:srgbClr val="FF0000"/>
                </a:solidFill>
              </a:rPr>
              <a:t> </a:t>
            </a:r>
            <a:r>
              <a:rPr lang="zh-CN" altLang="en-US" sz="3600" b="1">
                <a:solidFill>
                  <a:srgbClr val="FF0000"/>
                </a:solidFill>
              </a:rPr>
              <a:t>五、重点产业链</a:t>
            </a:r>
            <a:endParaRPr lang="zh-CN" altLang="en-US" sz="3600" b="1">
              <a:solidFill>
                <a:srgbClr val="FF0000"/>
              </a:solidFill>
            </a:endParaRPr>
          </a:p>
          <a:p>
            <a:pPr algn="ctr"/>
            <a:r>
              <a:rPr lang="zh-CN" altLang="en-US" sz="3600" b="1">
                <a:solidFill>
                  <a:srgbClr val="FF0000"/>
                </a:solidFill>
              </a:rPr>
              <a:t>六、重点任务</a:t>
            </a:r>
            <a:endParaRPr lang="zh-CN" altLang="en-US" sz="3600" b="1">
              <a:solidFill>
                <a:srgbClr val="FF0000"/>
              </a:solidFill>
            </a:endParaRPr>
          </a:p>
          <a:p>
            <a:pPr algn="ctr"/>
            <a:r>
              <a:rPr lang="zh-CN" altLang="en-US" sz="3600" b="1">
                <a:solidFill>
                  <a:srgbClr val="FF0000"/>
                </a:solidFill>
              </a:rPr>
              <a:t>七、工作机制</a:t>
            </a:r>
            <a:endParaRPr lang="zh-CN" altLang="en-US" sz="3600" b="1">
              <a:solidFill>
                <a:srgbClr val="FF0000"/>
              </a:solidFill>
            </a:endParaRPr>
          </a:p>
          <a:p>
            <a:pPr algn="ctr"/>
            <a:r>
              <a:rPr lang="zh-CN" altLang="en-US" sz="3600" b="1">
                <a:solidFill>
                  <a:srgbClr val="FF0000"/>
                </a:solidFill>
              </a:rPr>
              <a:t>八、保障措施</a:t>
            </a:r>
            <a:endParaRPr lang="zh-CN" altLang="en-US" sz="36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429895" y="0"/>
            <a:ext cx="11271885" cy="14960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zh-CN" altLang="en-US" sz="540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  <a:sym typeface="+mn-ea"/>
              </a:rPr>
              <a:t>一、出台背景</a:t>
            </a:r>
            <a:endParaRPr lang="zh-CN" altLang="en-US" sz="5400" noProof="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29260" y="1650365"/>
            <a:ext cx="11271885" cy="45281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 fontAlgn="auto">
              <a:lnSpc>
                <a:spcPts val="6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dirty="0">
                <a:solidFill>
                  <a:srgbClr val="000C10"/>
                </a:solidFill>
                <a:cs typeface="黑体" panose="02010609060101010101" pitchFamily="49" charset="-122"/>
                <a:sym typeface="+mn-ea"/>
              </a:rPr>
              <a:t>      </a:t>
            </a:r>
            <a:r>
              <a:rPr sz="2800" b="1" dirty="0">
                <a:solidFill>
                  <a:srgbClr val="000C10"/>
                </a:solidFill>
                <a:cs typeface="黑体" panose="02010609060101010101" pitchFamily="49" charset="-122"/>
                <a:sym typeface="+mn-ea"/>
              </a:rPr>
              <a:t>为贯彻落实党中央、国务院及省委、省政府关于加快实施全产业链培育工程，推行重点产业链“链长制”决策部署，根据省、市《重点产业链及产业链链长工作机制实施方案》（晋政办发﹝2022﹞59号）（长政办发﹝2022﹞39号）要求，着力提升我区产业链供应链稳定性、安全性和竞争力，推动制造业高质量发展，结合全区产业基础和发展趋势，制定本方案。</a:t>
            </a:r>
            <a:endParaRPr sz="2800" b="1" dirty="0">
              <a:solidFill>
                <a:srgbClr val="000C10"/>
              </a:solidFill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429895" y="0"/>
            <a:ext cx="11271885" cy="14960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zh-CN" altLang="en-US" sz="540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  <a:sym typeface="+mn-ea"/>
              </a:rPr>
              <a:t>二、指导思想</a:t>
            </a:r>
            <a:endParaRPr lang="zh-CN" altLang="en-US" sz="5400" noProof="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29260" y="1650365"/>
            <a:ext cx="11271885" cy="52812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 fontAlgn="auto">
              <a:lnSpc>
                <a:spcPts val="59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sz="2800" b="1" dirty="0">
                <a:solidFill>
                  <a:srgbClr val="000C10"/>
                </a:solidFill>
                <a:cs typeface="黑体" panose="02010609060101010101" pitchFamily="49" charset="-122"/>
                <a:sym typeface="+mn-ea"/>
              </a:rPr>
              <a:t>    </a:t>
            </a:r>
            <a:r>
              <a:rPr sz="2800" b="1" dirty="0">
                <a:solidFill>
                  <a:srgbClr val="000C10"/>
                </a:solidFill>
                <a:cs typeface="黑体" panose="02010609060101010101" pitchFamily="49" charset="-122"/>
                <a:sym typeface="+mn-ea"/>
              </a:rPr>
              <a:t>以习近平新时代中国特色社会主义思想为指导，深入贯彻党的二十大和习近平总书记考察调研山西重要指示精神，贯彻落实省、市第十二次党代会和区第二次党代会精神，按照省委全方位推动高质量发展的目标要求，立足屯留实际，以推行“产业链”为抓手，以做强“链主”企业为依托，注重补链、延链、建链、强链，夯实产业链基础，加速推进竞争力强、地域特色鲜明的本土产业链建设，为全方位推动高质量发展提供强力支撑。</a:t>
            </a:r>
            <a:endParaRPr sz="2800" b="1" dirty="0">
              <a:solidFill>
                <a:srgbClr val="000C10"/>
              </a:solidFill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429895" y="0"/>
            <a:ext cx="11271885" cy="14960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zh-CN" altLang="en-US" sz="540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  <a:sym typeface="+mn-ea"/>
              </a:rPr>
              <a:t>三、基本原则</a:t>
            </a:r>
            <a:endParaRPr lang="zh-CN" altLang="en-US" sz="5400" noProof="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29260" y="1650365"/>
            <a:ext cx="11271885" cy="45281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 fontAlgn="auto">
              <a:lnSpc>
                <a:spcPts val="6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dirty="0">
                <a:solidFill>
                  <a:srgbClr val="000C10"/>
                </a:solidFill>
                <a:cs typeface="黑体" panose="02010609060101010101" pitchFamily="49" charset="-122"/>
                <a:sym typeface="+mn-ea"/>
              </a:rPr>
              <a:t>      </a:t>
            </a:r>
            <a:r>
              <a:rPr sz="2800" b="1" dirty="0">
                <a:solidFill>
                  <a:srgbClr val="000C10"/>
                </a:solidFill>
                <a:cs typeface="黑体" panose="02010609060101010101" pitchFamily="49" charset="-122"/>
                <a:sym typeface="+mn-ea"/>
              </a:rPr>
              <a:t>坚持“一企带一链，一链成一片”，强化配套服务，延链补链强链，实现要素资源科学配置和高效组合。充分发挥“链主”企业龙头带动作用，打造优质产品、特色产品、名牌产品。引领链上企业融入产业链分工体系，围绕关键核心技术开展产学研联合攻关，争当企业标准“领跑者”。更好发挥政府作用，强化要素倾斜、项目倾斜、帮扶倾斜、上市倾斜，促进产业链提质升级。</a:t>
            </a:r>
            <a:endParaRPr sz="2800" b="1" dirty="0">
              <a:solidFill>
                <a:srgbClr val="000C10"/>
              </a:solidFill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429895" y="0"/>
            <a:ext cx="11271885" cy="14960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zh-CN" altLang="en-US" sz="540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  <a:sym typeface="+mn-ea"/>
              </a:rPr>
              <a:t>四、发展目标</a:t>
            </a:r>
            <a:endParaRPr lang="zh-CN" altLang="en-US" sz="5400" noProof="0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29260" y="1650365"/>
            <a:ext cx="11271885" cy="45281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 fontAlgn="auto">
              <a:lnSpc>
                <a:spcPts val="6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dirty="0">
                <a:solidFill>
                  <a:srgbClr val="000C10"/>
                </a:solidFill>
                <a:cs typeface="黑体" panose="02010609060101010101" pitchFamily="49" charset="-122"/>
                <a:sym typeface="+mn-ea"/>
              </a:rPr>
              <a:t>      </a:t>
            </a:r>
            <a:r>
              <a:rPr sz="2800" b="1" dirty="0">
                <a:solidFill>
                  <a:srgbClr val="000C10"/>
                </a:solidFill>
                <a:cs typeface="黑体" panose="02010609060101010101" pitchFamily="49" charset="-122"/>
                <a:sym typeface="+mn-ea"/>
              </a:rPr>
              <a:t>通过培育打造5条重点产业链，建立“链长+链主”工作推进体系，实现产业链高质量发展带动“链主”企业做优做强、“链核”企业提质增效，牵引全区制造业实现链式发展、集群发展、融合发展，重点培育产业链“链主”企业5-10户。到2025年，5条重点产业链规模效应初步显现，工业总产值突破500亿元，培育形成3条百亿级产业链和2条十亿级产业链，产业核心竞争力、市场占有率、抗风险能力全面提升。</a:t>
            </a:r>
            <a:endParaRPr sz="2800" b="1" dirty="0">
              <a:solidFill>
                <a:srgbClr val="000C10"/>
              </a:solidFill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12192000" cy="5939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ts val="5700"/>
              </a:lnSpc>
            </a:pPr>
            <a:endParaRPr lang="zh-CN" altLang="en-US" sz="5335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endParaRPr lang="en-US" altLang="zh-CN" sz="3400" b="1" dirty="0"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400" b="1" dirty="0"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 </a:t>
            </a:r>
            <a:endParaRPr lang="en-US" altLang="zh-CN" sz="3400" b="1" dirty="0"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400" b="1" dirty="0"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 </a:t>
            </a: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①现代煤化工产业链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②玉米精深加工产业链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③废弃资源综合利用产业链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④先进装备制造产业链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⑤现代医药产业链</a:t>
            </a:r>
            <a:r>
              <a:rPr lang="en-US" altLang="zh-CN" sz="3400" b="1" dirty="0"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  </a:t>
            </a:r>
            <a:endParaRPr lang="zh-CN" altLang="en-US" dirty="0"/>
          </a:p>
        </p:txBody>
      </p:sp>
      <p:sp>
        <p:nvSpPr>
          <p:cNvPr id="3" name="五边形 2"/>
          <p:cNvSpPr/>
          <p:nvPr/>
        </p:nvSpPr>
        <p:spPr>
          <a:xfrm>
            <a:off x="281305" y="254000"/>
            <a:ext cx="7633970" cy="1254760"/>
          </a:xfrm>
          <a:prstGeom prst="homePlat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5400" b="1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五、重点产业链</a:t>
            </a:r>
            <a:endParaRPr lang="zh-CN" altLang="en-US" sz="5400" b="1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12192000" cy="6670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ts val="5700"/>
              </a:lnSpc>
            </a:pPr>
            <a:endParaRPr lang="zh-CN" altLang="en-US" sz="5335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endParaRPr lang="en-US" altLang="zh-CN" sz="3400" b="1" dirty="0"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400" b="1" dirty="0"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 </a:t>
            </a: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①实施产业链企业培育壮大行动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②实施产业链市场主体倍增行动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③实施产业链重大项目攻坚行动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④实施产业链精准招商引资行动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⑤实施产业链创新能力提升行动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⑥实施产业链金融资本助力行动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⑦实施产业链供应链保稳行动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</p:txBody>
      </p:sp>
      <p:sp>
        <p:nvSpPr>
          <p:cNvPr id="3" name="五边形 2"/>
          <p:cNvSpPr/>
          <p:nvPr/>
        </p:nvSpPr>
        <p:spPr>
          <a:xfrm>
            <a:off x="281305" y="254000"/>
            <a:ext cx="7633970" cy="1254760"/>
          </a:xfrm>
          <a:prstGeom prst="homePlat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5400" b="1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六、重点任务</a:t>
            </a:r>
            <a:endParaRPr lang="zh-CN" altLang="en-US" sz="5400" b="1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12192000" cy="7400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ts val="5700"/>
              </a:lnSpc>
            </a:pPr>
            <a:endParaRPr lang="zh-CN" altLang="en-US" sz="5335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endParaRPr lang="en-US" altLang="zh-CN" sz="3400" b="1" dirty="0"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400" b="1" dirty="0"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 </a:t>
            </a:r>
            <a:endParaRPr lang="en-US" altLang="zh-CN" sz="3400" b="1" dirty="0"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400" b="1" dirty="0"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 </a:t>
            </a: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①建立工作闭环管理运行机制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②建立清单化管理机制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</a:t>
            </a:r>
            <a:endParaRPr lang="en-US" altLang="zh-CN" sz="36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6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③建立综合支撑服务机制</a:t>
            </a:r>
            <a:endParaRPr lang="en-US" altLang="zh-CN" sz="34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4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</a:t>
            </a:r>
            <a:endParaRPr lang="en-US" altLang="zh-CN" sz="3400" b="1" dirty="0">
              <a:latin typeface="仿宋" panose="02010609060101010101" charset="-122"/>
              <a:ea typeface="仿宋" panose="02010609060101010101" charset="-122"/>
              <a:cs typeface="+mj-cs"/>
              <a:sym typeface="+mn-ea"/>
            </a:endParaRPr>
          </a:p>
          <a:p>
            <a:pPr fontAlgn="auto">
              <a:lnSpc>
                <a:spcPts val="5700"/>
              </a:lnSpc>
            </a:pPr>
            <a:r>
              <a:rPr lang="en-US" altLang="zh-CN" sz="3400" b="1" dirty="0">
                <a:latin typeface="仿宋" panose="02010609060101010101" charset="-122"/>
                <a:ea typeface="仿宋" panose="02010609060101010101" charset="-122"/>
                <a:cs typeface="+mj-cs"/>
                <a:sym typeface="+mn-ea"/>
              </a:rPr>
              <a:t> </a:t>
            </a:r>
            <a:r>
              <a:rPr lang="en-US" altLang="zh-CN" sz="3400" b="1" dirty="0"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  </a:t>
            </a:r>
            <a:endParaRPr lang="zh-CN" altLang="en-US" dirty="0"/>
          </a:p>
        </p:txBody>
      </p:sp>
      <p:sp>
        <p:nvSpPr>
          <p:cNvPr id="3" name="五边形 2"/>
          <p:cNvSpPr/>
          <p:nvPr/>
        </p:nvSpPr>
        <p:spPr>
          <a:xfrm>
            <a:off x="281305" y="254000"/>
            <a:ext cx="7633970" cy="1254760"/>
          </a:xfrm>
          <a:prstGeom prst="homePlat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5400" b="1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+mj-cs"/>
                <a:sym typeface="+mn-ea"/>
              </a:rPr>
              <a:t>七、工作机制</a:t>
            </a:r>
            <a:endParaRPr lang="zh-CN" altLang="en-US" sz="5400" b="1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+mj-cs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24ec7235-5c78-4169-82c4-5481f377951f"/>
  <p:tag name="COMMONDATA" val="eyJoZGlkIjoiM2Q3ZTdlMzVkNDhmZGFiN2MxYTg3N2U5NDc0OGZmNzc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1108</Words>
  <Application>WPS 演示</Application>
  <PresentationFormat>宽屏</PresentationFormat>
  <Paragraphs>82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4" baseType="lpstr">
      <vt:lpstr>Arial</vt:lpstr>
      <vt:lpstr>宋体</vt:lpstr>
      <vt:lpstr>Wingdings</vt:lpstr>
      <vt:lpstr>华文琥珀</vt:lpstr>
      <vt:lpstr>华文行楷</vt:lpstr>
      <vt:lpstr>微软雅黑</vt:lpstr>
      <vt:lpstr>华文新魏</vt:lpstr>
      <vt:lpstr>黑体</vt:lpstr>
      <vt:lpstr>仿宋</vt:lpstr>
      <vt:lpstr>等线</vt:lpstr>
      <vt:lpstr>Arial Unicode MS</vt:lpstr>
      <vt:lpstr>等线 Light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sxhqblj@163.com</dc:creator>
  <cp:lastModifiedBy>C-haijun</cp:lastModifiedBy>
  <cp:revision>152</cp:revision>
  <dcterms:created xsi:type="dcterms:W3CDTF">2022-08-18T08:00:00Z</dcterms:created>
  <dcterms:modified xsi:type="dcterms:W3CDTF">2022-12-14T01:30:48Z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2052-11.1.0.12763</vt:lpwstr>
  </property>
  <property fmtid="{D5CDD505-2E9C-101B-9397-08002B2CF9AE}" pid="3" name="ICV">
    <vt:lpwstr>B2EB3924BED04E22BBDE9D82DEB1C99E</vt:lpwstr>
  </property>
</Properties>
</file>