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
  </p:notesMasterIdLst>
  <p:handoutMasterIdLst>
    <p:handoutMasterId r:id="rId7"/>
  </p:handoutMasterIdLst>
  <p:sldIdLst>
    <p:sldId id="615" r:id="rId3"/>
    <p:sldId id="595" r:id="rId4"/>
    <p:sldId id="616" r:id="rId6"/>
  </p:sldIdLst>
  <p:sldSz cx="5144135" cy="9144000" type="screen16x9"/>
  <p:notesSz cx="6858000" cy="9144000"/>
  <p:embeddedFontLst>
    <p:embeddedFont>
      <p:font typeface="思源黑体 CN Normal" panose="020B0400000000000000" charset="-122"/>
      <p:regular r:id="rId12"/>
    </p:embeddedFont>
    <p:embeddedFont>
      <p:font typeface="仿宋_GB2312" panose="02010609030101010101" charset="-122"/>
      <p:regular r:id="rId13"/>
    </p:embeddedFont>
    <p:embeddedFont>
      <p:font typeface="思源宋体 CN Heavy" panose="02020900000000000000" charset="-122"/>
      <p:bold r:id="rId14"/>
    </p:embeddedFont>
  </p:embeddedFontLst>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412"/>
    <a:srgbClr val="AF0004"/>
    <a:srgbClr val="CD0002"/>
    <a:srgbClr val="FAEACC"/>
    <a:srgbClr val="A60F15"/>
    <a:srgbClr val="AD1211"/>
    <a:srgbClr val="D40003"/>
    <a:srgbClr val="CD1709"/>
    <a:srgbClr val="E3C594"/>
    <a:srgbClr val="AC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5244" autoAdjust="0"/>
  </p:normalViewPr>
  <p:slideViewPr>
    <p:cSldViewPr snapToGrid="0" showGuides="1">
      <p:cViewPr varScale="1">
        <p:scale>
          <a:sx n="107" d="100"/>
          <a:sy n="107" d="100"/>
        </p:scale>
        <p:origin x="86" y="192"/>
      </p:cViewPr>
      <p:guideLst>
        <p:guide pos="3159"/>
        <p:guide orient="horz" pos="5461"/>
        <p:guide orient="horz" pos="4896"/>
        <p:guide orient="horz" pos="5404"/>
        <p:guide pos="162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viewProps" Target="viewProps.xml"/><Relationship Id="rId8" Type="http://schemas.openxmlformats.org/officeDocument/2006/relationships/presProps" Target="presProps.xml"/><Relationship Id="rId7" Type="http://schemas.openxmlformats.org/officeDocument/2006/relationships/handoutMaster" Target="handoutMasters/handoutMaster1.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gs" Target="tags/tag1.xml"/><Relationship Id="rId14" Type="http://schemas.openxmlformats.org/officeDocument/2006/relationships/font" Target="fonts/font3.fntdata"/><Relationship Id="rId13" Type="http://schemas.openxmlformats.org/officeDocument/2006/relationships/font" Target="fonts/font2.fntdata"/><Relationship Id="rId12" Type="http://schemas.openxmlformats.org/officeDocument/2006/relationships/font" Target="fonts/font1.fntdata"/><Relationship Id="rId11" Type="http://schemas.openxmlformats.org/officeDocument/2006/relationships/commentAuthors" Target="commentAuthors.xml"/><Relationship Id="rId10" Type="http://schemas.openxmlformats.org/officeDocument/2006/relationships/tableStyles" Target="tableStyles.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70C85-9D57-4F5E-B4E1-FB51446B20EA}" type="datetimeFigureOut">
              <a:rPr lang="zh-CN" altLang="en-US" smtClean="0">
                <a:latin typeface="思源黑体 CN Normal" panose="020B0400000000000000" charset="-122"/>
                <a:ea typeface="思源黑体 CN Normal" panose="020B0400000000000000" charset="-122"/>
              </a:rPr>
            </a:fld>
            <a:endParaRPr lang="zh-CN" altLang="en-US">
              <a:latin typeface="思源黑体 CN Normal" panose="020B0400000000000000" charset="-122"/>
              <a:ea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C43BCD-A387-4C47-812F-24AC08E83395}" type="slidenum">
              <a:rPr lang="zh-CN" altLang="en-US" smtClean="0">
                <a:latin typeface="思源黑体 CN Normal" panose="020B0400000000000000" charset="-122"/>
                <a:ea typeface="思源黑体 CN Normal" panose="020B0400000000000000" charset="-122"/>
              </a:rPr>
            </a:fld>
            <a:endParaRPr lang="zh-CN" altLang="en-US">
              <a:latin typeface="思源黑体 CN Normal" panose="020B0400000000000000" charset="-122"/>
              <a:ea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defRPr>
            </a:lvl1pPr>
          </a:lstStyle>
          <a:p>
            <a:fld id="{BAD0BC54-5753-47E7-8650-7B52039B1CB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60883" y="1143000"/>
            <a:ext cx="173623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defRPr>
            </a:lvl1pPr>
          </a:lstStyle>
          <a:p>
            <a:fld id="{EB4E7E2A-DF9E-406F-A4E7-EEF8C4FA6EF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4E7E2A-DF9E-406F-A4E7-EEF8C4FA6EF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45194" cy="9144941"/>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l="7807" t="684" r="8849" b="20159"/>
          <a:stretch>
            <a:fillRect/>
          </a:stretch>
        </p:blipFill>
        <p:spPr>
          <a:xfrm>
            <a:off x="0" y="5860324"/>
            <a:ext cx="5145194" cy="328461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t="-1" b="39209"/>
          <a:stretch>
            <a:fillRect/>
          </a:stretch>
        </p:blipFill>
        <p:spPr>
          <a:xfrm flipH="1">
            <a:off x="0" y="7559496"/>
            <a:ext cx="5145194" cy="1585447"/>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4539" b="9386"/>
          <a:stretch>
            <a:fillRect/>
          </a:stretch>
        </p:blipFill>
        <p:spPr>
          <a:xfrm>
            <a:off x="0" y="-2"/>
            <a:ext cx="5145194" cy="914494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t="-1" b="39209"/>
          <a:stretch>
            <a:fillRect/>
          </a:stretch>
        </p:blipFill>
        <p:spPr>
          <a:xfrm flipH="1">
            <a:off x="0" y="7559496"/>
            <a:ext cx="5145194" cy="1585447"/>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4539" b="9386"/>
          <a:stretch>
            <a:fillRect/>
          </a:stretch>
        </p:blipFill>
        <p:spPr>
          <a:xfrm>
            <a:off x="0" y="-2"/>
            <a:ext cx="5145194" cy="9144943"/>
          </a:xfrm>
          <a:prstGeom prst="rect">
            <a:avLst/>
          </a:prstGeom>
        </p:spPr>
      </p:pic>
      <p:sp>
        <p:nvSpPr>
          <p:cNvPr id="4" name="图片占位符 4"/>
          <p:cNvSpPr>
            <a:spLocks noGrp="1"/>
          </p:cNvSpPr>
          <p:nvPr>
            <p:ph type="pic" sz="quarter" idx="11"/>
          </p:nvPr>
        </p:nvSpPr>
        <p:spPr>
          <a:xfrm>
            <a:off x="132470" y="1735324"/>
            <a:ext cx="2311460" cy="4221780"/>
          </a:xfrm>
          <a:prstGeom prst="roundRect">
            <a:avLst>
              <a:gd name="adj" fmla="val 3486"/>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t="-1" b="39209"/>
          <a:stretch>
            <a:fillRect/>
          </a:stretch>
        </p:blipFill>
        <p:spPr>
          <a:xfrm flipH="1">
            <a:off x="0" y="7559496"/>
            <a:ext cx="5145194" cy="1585447"/>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4539" b="9386"/>
          <a:stretch>
            <a:fillRect/>
          </a:stretch>
        </p:blipFill>
        <p:spPr>
          <a:xfrm>
            <a:off x="0" y="-2"/>
            <a:ext cx="5145194" cy="9144943"/>
          </a:xfrm>
          <a:prstGeom prst="rect">
            <a:avLst/>
          </a:prstGeom>
        </p:spPr>
      </p:pic>
      <p:sp>
        <p:nvSpPr>
          <p:cNvPr id="4" name="图片占位符 4"/>
          <p:cNvSpPr>
            <a:spLocks noGrp="1"/>
          </p:cNvSpPr>
          <p:nvPr>
            <p:ph type="pic" sz="quarter" idx="11"/>
          </p:nvPr>
        </p:nvSpPr>
        <p:spPr>
          <a:xfrm>
            <a:off x="132470" y="1735324"/>
            <a:ext cx="4884095" cy="3202639"/>
          </a:xfrm>
          <a:prstGeom prst="roundRect">
            <a:avLst>
              <a:gd name="adj" fmla="val 3486"/>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t="-1" b="39209"/>
          <a:stretch>
            <a:fillRect/>
          </a:stretch>
        </p:blipFill>
        <p:spPr>
          <a:xfrm flipH="1">
            <a:off x="0" y="7559496"/>
            <a:ext cx="5145194" cy="1585447"/>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4539" b="9386"/>
          <a:stretch>
            <a:fillRect/>
          </a:stretch>
        </p:blipFill>
        <p:spPr>
          <a:xfrm>
            <a:off x="0" y="-2"/>
            <a:ext cx="5145194" cy="9144943"/>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l="7807" t="684" r="8849" b="37444"/>
          <a:stretch>
            <a:fillRect/>
          </a:stretch>
        </p:blipFill>
        <p:spPr>
          <a:xfrm>
            <a:off x="0" y="6577575"/>
            <a:ext cx="5145194" cy="256736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44539" b="9386"/>
          <a:stretch>
            <a:fillRect/>
          </a:stretch>
        </p:blipFill>
        <p:spPr>
          <a:xfrm>
            <a:off x="0" y="-2"/>
            <a:ext cx="5145194" cy="9144943"/>
          </a:xfrm>
          <a:prstGeom prst="rect">
            <a:avLst/>
          </a:prstGeom>
        </p:spPr>
      </p:pic>
      <p:sp>
        <p:nvSpPr>
          <p:cNvPr id="3" name="图片占位符 4"/>
          <p:cNvSpPr>
            <a:spLocks noGrp="1"/>
          </p:cNvSpPr>
          <p:nvPr>
            <p:ph type="pic" sz="quarter" idx="11"/>
          </p:nvPr>
        </p:nvSpPr>
        <p:spPr>
          <a:xfrm>
            <a:off x="128630" y="1723555"/>
            <a:ext cx="4005901" cy="3037621"/>
          </a:xfrm>
          <a:ln w="28575">
            <a:noFill/>
            <a:miter lim="800000"/>
          </a:ln>
        </p:spPr>
        <p:txBody>
          <a:bodyPr vert="horz" lIns="91440" tIns="45720" rIns="91440" bIns="45720" rtlCol="0">
            <a:normAutofit/>
          </a:bodyPr>
          <a:lstStyle>
            <a:lvl1pPr>
              <a:defRPr lang="zh-CN" altLang="en-US">
                <a:solidFill>
                  <a:schemeClr val="tx1"/>
                </a:solidFill>
              </a:defRPr>
            </a:lvl1pPr>
          </a:lstStyle>
          <a:p>
            <a:pPr lvl="0"/>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3732" y="486884"/>
            <a:ext cx="4437730" cy="1767599"/>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53732" y="2434418"/>
            <a:ext cx="4437730" cy="580238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353732" y="8476007"/>
            <a:ext cx="1157669" cy="486884"/>
          </a:xfrm>
          <a:prstGeom prst="rect">
            <a:avLst/>
          </a:prstGeom>
        </p:spPr>
        <p:txBody>
          <a:bodyPr vert="horz" lIns="91440" tIns="45720" rIns="91440" bIns="45720" rtlCol="0" anchor="ctr"/>
          <a:lstStyle>
            <a:lvl1pPr algn="l">
              <a:defRPr sz="675">
                <a:solidFill>
                  <a:schemeClr val="tx1">
                    <a:tint val="75000"/>
                  </a:schemeClr>
                </a:solidFill>
                <a:latin typeface="思源黑体 CN Normal" panose="020B0400000000000000" charset="-122"/>
              </a:defRPr>
            </a:lvl1pPr>
          </a:lstStyle>
          <a:p>
            <a:fld id="{09FD2595-A949-43B4-8CB6-38946B7E816C}" type="datetimeFigureOut">
              <a:rPr lang="zh-CN" altLang="en-US" smtClean="0"/>
            </a:fld>
            <a:endParaRPr lang="zh-CN" altLang="en-US"/>
          </a:p>
        </p:txBody>
      </p:sp>
      <p:sp>
        <p:nvSpPr>
          <p:cNvPr id="5" name="Footer Placeholder 4"/>
          <p:cNvSpPr>
            <a:spLocks noGrp="1"/>
          </p:cNvSpPr>
          <p:nvPr>
            <p:ph type="ftr" sz="quarter" idx="3"/>
          </p:nvPr>
        </p:nvSpPr>
        <p:spPr>
          <a:xfrm>
            <a:off x="1704346" y="8476007"/>
            <a:ext cx="1736503" cy="486884"/>
          </a:xfrm>
          <a:prstGeom prst="rect">
            <a:avLst/>
          </a:prstGeom>
        </p:spPr>
        <p:txBody>
          <a:bodyPr vert="horz" lIns="91440" tIns="45720" rIns="91440" bIns="45720" rtlCol="0" anchor="ctr"/>
          <a:lstStyle>
            <a:lvl1pPr algn="ctr">
              <a:defRPr sz="675">
                <a:solidFill>
                  <a:schemeClr val="tx1">
                    <a:tint val="75000"/>
                  </a:schemeClr>
                </a:solidFill>
                <a:latin typeface="思源黑体 CN Normal" panose="020B0400000000000000" charset="-122"/>
              </a:defRPr>
            </a:lvl1pPr>
          </a:lstStyle>
          <a:p>
            <a:endParaRPr lang="zh-CN" altLang="en-US"/>
          </a:p>
        </p:txBody>
      </p:sp>
      <p:sp>
        <p:nvSpPr>
          <p:cNvPr id="6" name="Slide Number Placeholder 5"/>
          <p:cNvSpPr>
            <a:spLocks noGrp="1"/>
          </p:cNvSpPr>
          <p:nvPr>
            <p:ph type="sldNum" sz="quarter" idx="4"/>
          </p:nvPr>
        </p:nvSpPr>
        <p:spPr>
          <a:xfrm>
            <a:off x="3633793" y="8476007"/>
            <a:ext cx="1157669" cy="486884"/>
          </a:xfrm>
          <a:prstGeom prst="rect">
            <a:avLst/>
          </a:prstGeom>
        </p:spPr>
        <p:txBody>
          <a:bodyPr vert="horz" lIns="91440" tIns="45720" rIns="91440" bIns="45720" rtlCol="0" anchor="ctr"/>
          <a:lstStyle>
            <a:lvl1pPr algn="r">
              <a:defRPr sz="675">
                <a:solidFill>
                  <a:schemeClr val="tx1">
                    <a:tint val="75000"/>
                  </a:schemeClr>
                </a:solidFill>
                <a:latin typeface="思源黑体 CN Normal" panose="020B0400000000000000" charset="-122"/>
              </a:defRPr>
            </a:lvl1pPr>
          </a:lstStyle>
          <a:p>
            <a:fld id="{6583F44A-A897-42F9-9EB8-82D020BD4EA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905"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思源黑体 CN Normal" panose="020B0400000000000000" charset="-122"/>
          <a:ea typeface="+mn-ea"/>
          <a:cs typeface="+mn-cs"/>
        </a:defRPr>
      </a:lvl1pPr>
      <a:lvl2pPr marL="386080" indent="-128905"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思源黑体 CN Normal" panose="020B0400000000000000" charset="-122"/>
          <a:ea typeface="+mn-ea"/>
          <a:cs typeface="+mn-cs"/>
        </a:defRPr>
      </a:lvl2pPr>
      <a:lvl3pPr marL="643255" indent="-128905"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思源黑体 CN Normal" panose="020B0400000000000000" charset="-122"/>
          <a:ea typeface="+mn-ea"/>
          <a:cs typeface="+mn-cs"/>
        </a:defRPr>
      </a:lvl3pPr>
      <a:lvl4pPr marL="9004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思源黑体 CN Normal" panose="020B0400000000000000" charset="-122"/>
          <a:ea typeface="+mn-ea"/>
          <a:cs typeface="+mn-cs"/>
        </a:defRPr>
      </a:lvl4pPr>
      <a:lvl5pPr marL="11576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思源黑体 CN Normal" panose="020B0400000000000000" charset="-122"/>
          <a:ea typeface="+mn-ea"/>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8670" algn="l" defTabSz="514350"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10565" y="895350"/>
            <a:ext cx="3885565" cy="930910"/>
          </a:xfrm>
          <a:prstGeom prst="rect">
            <a:avLst/>
          </a:prstGeom>
          <a:noFill/>
        </p:spPr>
        <p:txBody>
          <a:bodyPr wrap="square" rtlCol="0">
            <a:noAutofit/>
          </a:bodyPr>
          <a:p>
            <a:pPr algn="ctr"/>
            <a:r>
              <a:rPr lang="zh-CN" altLang="en-US" b="1">
                <a:solidFill>
                  <a:srgbClr val="FF0000"/>
                </a:solidFill>
              </a:rPr>
              <a:t>长治市屯留区人民政府办公室</a:t>
            </a:r>
            <a:endParaRPr lang="zh-CN" altLang="en-US" b="1">
              <a:solidFill>
                <a:srgbClr val="FF0000"/>
              </a:solidFill>
            </a:endParaRPr>
          </a:p>
          <a:p>
            <a:pPr algn="ctr"/>
            <a:r>
              <a:rPr lang="zh-CN" altLang="en-US" b="1">
                <a:solidFill>
                  <a:srgbClr val="FF0000"/>
                </a:solidFill>
              </a:rPr>
              <a:t>关于进一步加强消防安全工作的实施意见解读</a:t>
            </a:r>
            <a:endParaRPr lang="zh-CN" altLang="en-US" b="1">
              <a:solidFill>
                <a:srgbClr val="FF0000"/>
              </a:solidFill>
            </a:endParaRPr>
          </a:p>
        </p:txBody>
      </p:sp>
      <p:sp>
        <p:nvSpPr>
          <p:cNvPr id="5" name="文本框 4"/>
          <p:cNvSpPr txBox="1"/>
          <p:nvPr/>
        </p:nvSpPr>
        <p:spPr>
          <a:xfrm>
            <a:off x="671830" y="2152650"/>
            <a:ext cx="3800475" cy="387350"/>
          </a:xfrm>
          <a:prstGeom prst="rect">
            <a:avLst/>
          </a:prstGeom>
          <a:noFill/>
        </p:spPr>
        <p:txBody>
          <a:bodyPr wrap="square" rtlCol="0">
            <a:noAutofit/>
          </a:bodyPr>
          <a:p>
            <a:pPr algn="l"/>
            <a:r>
              <a:rPr lang="zh-CN" altLang="en-US" sz="1400">
                <a:latin typeface="仿宋_GB2312" panose="02010609030101010101" charset="-122"/>
                <a:ea typeface="仿宋_GB2312" panose="02010609030101010101" charset="-122"/>
              </a:rPr>
              <a:t>　　现就《长治市屯留区人民政府办公室关于进一步加强消防安全工作的实施意见》（屯政办发﹝２０２２﹞３９号）解读如下：</a:t>
            </a:r>
            <a:endParaRPr lang="zh-CN" altLang="en-US" sz="1400">
              <a:latin typeface="仿宋_GB2312" panose="02010609030101010101" charset="-122"/>
              <a:ea typeface="仿宋_GB2312" panose="02010609030101010101" charset="-122"/>
            </a:endParaRPr>
          </a:p>
          <a:p>
            <a:pPr algn="l"/>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一、编制目的</a:t>
            </a:r>
            <a:endParaRPr lang="zh-CN" altLang="en-US" sz="1400">
              <a:latin typeface="仿宋_GB2312" panose="02010609030101010101" charset="-122"/>
              <a:ea typeface="仿宋_GB2312" panose="02010609030101010101" charset="-122"/>
            </a:endParaRPr>
          </a:p>
          <a:p>
            <a:pPr algn="l"/>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根据《中华人民共和国消防法》《山西省消防安全责任制实施办法》《山西省人民政府关于向乡镇人民政府和街道办事处下放部分行政执法职权的决定》《山西省人民政府办公厅关于进一步加强基层消防安全工作的实施意见》《长治市人民政府办公室关于进一步加强基层消防安全工作的实施意见》等意见规定,现就进一步加强基层消防安全工作提出如下实施意见。</a:t>
            </a:r>
            <a:endParaRPr lang="zh-CN" altLang="en-US" sz="1400">
              <a:latin typeface="仿宋_GB2312" panose="02010609030101010101" charset="-122"/>
              <a:ea typeface="仿宋_GB2312" panose="02010609030101010101" charset="-122"/>
            </a:endParaRPr>
          </a:p>
          <a:p>
            <a:pPr algn="l"/>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二、工作目标 </a:t>
            </a:r>
            <a:endParaRPr lang="zh-CN" altLang="en-US" sz="1400">
              <a:latin typeface="仿宋_GB2312" panose="02010609030101010101" charset="-122"/>
              <a:ea typeface="仿宋_GB2312" panose="02010609030101010101" charset="-122"/>
            </a:endParaRPr>
          </a:p>
          <a:p>
            <a:pPr algn="l"/>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依托乡镇(街道)工作机构、村(社区)以及现有网格化综合管理资源优势,通过抓基层、打基础、补短板、强弱项,健全完善基层消防工作机制,压实各级消防安全责任,充实基层消防治理力量,建强多种形式消防救援队伍,确保事有人干、责有人负,切实打通消防安全治理“最后一公里” ,形成职责明晰、各司其职、各负其责、齐抓共管的工作格局。</a:t>
            </a:r>
            <a:endParaRPr lang="zh-CN" altLang="en-US" sz="1400">
              <a:latin typeface="仿宋_GB2312" panose="02010609030101010101" charset="-122"/>
              <a:ea typeface="仿宋_GB2312" panose="02010609030101010101" charset="-122"/>
            </a:endParaRPr>
          </a:p>
          <a:p>
            <a:pPr algn="l"/>
            <a:endParaRPr lang="en-US" altLang="zh-CN" sz="1400">
              <a:latin typeface="仿宋_GB2312" panose="02010609030101010101" charset="-122"/>
              <a:ea typeface="仿宋_GB2312" panose="0201060903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681990" y="848360"/>
            <a:ext cx="3751580" cy="2299335"/>
          </a:xfrm>
          <a:prstGeom prst="rect">
            <a:avLst/>
          </a:prstGeom>
          <a:noFill/>
        </p:spPr>
        <p:txBody>
          <a:bodyPr wrap="square" rtlCol="0">
            <a:noAutofit/>
          </a:bodyPr>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三、工作任务</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一）强化组织领导。按照“党政同责、一岗双责”和“三管三必须”原则,2022年12月10日之前,我区各乡镇（街道）需全部成立由乡镇(街道)党政主要负责人任主任、分管负责人任副主任,社会事务办公室(公共安全办公室)、综合行政执法办公室、公安派出所等相关工作机构为成员的乡镇（街道）消防安全委员会,统筹协调、谋划部署、督促指导本辖区消防安全工作。</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（二）健全组织机构。各乡镇（街道）消防安全委员会下设办公室,可结合基层实际,依托社会事务办公室(公共安全办公室)等现有相关工作机构承担消防安全委员会的日常工作。</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（三）明确工作职责。各乡镇（街道）消防安全委员会在区党委、区政府领导下,研究、协调、指导、推动本地消防工作。</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（四）科学编制规划。按照相关标准和规范要求,建制镇结合国土空间总体规划编制消防专项规划,其他乡在总体规划上设置消防专篇。</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（五）强化隐患治理。各乡镇（街道）要结合本辖区产业结构、文化特色、季节周期等特点,发动基层力量开展巡查检查、风险评估,制定针对性整治措施,强化风险管控。</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（六）建强救援队伍。各村(社区)要充分发挥治安联防、保安巡防等群防群治队伍作用,建立志愿消防队(微型消防站)。</a:t>
            </a:r>
            <a:endParaRPr lang="zh-CN" altLang="en-US" sz="1400">
              <a:latin typeface="仿宋_GB2312" panose="02010609030101010101" charset="-122"/>
              <a:ea typeface="仿宋_GB2312" panose="02010609030101010101" charset="-122"/>
            </a:endParaRPr>
          </a:p>
          <a:p>
            <a:r>
              <a:rPr lang="en-US" altLang="zh-CN" sz="1400">
                <a:latin typeface="仿宋_GB2312" panose="02010609030101010101" charset="-122"/>
                <a:ea typeface="仿宋_GB2312" panose="02010609030101010101" charset="-122"/>
              </a:rPr>
              <a:t>   </a:t>
            </a:r>
            <a:endParaRPr lang="zh-CN" altLang="en-US" sz="1400">
              <a:latin typeface="仿宋_GB2312" panose="02010609030101010101" charset="-122"/>
              <a:ea typeface="仿宋_GB2312" panose="0201060903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43915" y="942975"/>
            <a:ext cx="3561080" cy="1188085"/>
          </a:xfrm>
          <a:prstGeom prst="rect">
            <a:avLst/>
          </a:prstGeom>
          <a:noFill/>
        </p:spPr>
        <p:txBody>
          <a:bodyPr wrap="square" rtlCol="0">
            <a:noAutofit/>
          </a:bodyPr>
          <a:p>
            <a:pPr algn="l">
              <a:buClrTx/>
              <a:buSzTx/>
              <a:buNone/>
            </a:pPr>
            <a:r>
              <a:rPr lang="en-US" altLang="zh-CN" sz="1400">
                <a:latin typeface="仿宋_GB2312" panose="02010609030101010101" charset="-122"/>
                <a:ea typeface="仿宋_GB2312" panose="02010609030101010101" charset="-122"/>
                <a:sym typeface="+mn-ea"/>
              </a:rPr>
              <a:t>   </a:t>
            </a:r>
            <a:r>
              <a:rPr lang="zh-CN" altLang="en-US" sz="1400">
                <a:latin typeface="仿宋_GB2312" panose="02010609030101010101" charset="-122"/>
                <a:ea typeface="仿宋_GB2312" panose="02010609030101010101" charset="-122"/>
                <a:sym typeface="+mn-ea"/>
              </a:rPr>
              <a:t>（七）夯实网格基础。各乡镇（街道）要将消防工作纳入网格化服务管理。区消防救援大队负责指导区网格员队伍,开展日常消防巡查和宣传工作,对网格员开展消防业务理论培训。</a:t>
            </a:r>
            <a:endParaRPr lang="zh-CN" altLang="en-US" sz="1400">
              <a:latin typeface="仿宋_GB2312" panose="02010609030101010101" charset="-122"/>
              <a:ea typeface="仿宋_GB2312" panose="02010609030101010101" charset="-122"/>
              <a:sym typeface="+mn-ea"/>
            </a:endParaRPr>
          </a:p>
          <a:p>
            <a:pPr algn="l">
              <a:buClrTx/>
              <a:buSzTx/>
              <a:buNone/>
            </a:pPr>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（八）强化消防宣传。深入推进消防安全宣传“五进”工作,落实各方消防安全教育职责,将消防安全宣传教育纳入文明村镇创建、社会治安综合治理和普法教育、科普推广内容,广泛普及消防知识。</a:t>
            </a:r>
            <a:endParaRPr lang="zh-CN" altLang="en-US" sz="1400">
              <a:latin typeface="仿宋_GB2312" panose="02010609030101010101" charset="-122"/>
              <a:ea typeface="仿宋_GB2312" panose="02010609030101010101" charset="-122"/>
            </a:endParaRPr>
          </a:p>
          <a:p>
            <a:pPr algn="l">
              <a:buClrTx/>
              <a:buSzTx/>
              <a:buNone/>
            </a:pPr>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四、保障措施</a:t>
            </a:r>
            <a:endParaRPr lang="zh-CN" altLang="en-US" sz="1400">
              <a:latin typeface="仿宋_GB2312" panose="02010609030101010101" charset="-122"/>
              <a:ea typeface="仿宋_GB2312" panose="02010609030101010101" charset="-122"/>
            </a:endParaRPr>
          </a:p>
          <a:p>
            <a:pPr algn="l">
              <a:buClrTx/>
              <a:buSzTx/>
              <a:buNone/>
            </a:pPr>
            <a:r>
              <a:rPr lang="en-US" altLang="zh-CN" sz="1400">
                <a:latin typeface="仿宋_GB2312" panose="02010609030101010101" charset="-122"/>
                <a:ea typeface="仿宋_GB2312" panose="02010609030101010101" charset="-122"/>
              </a:rPr>
              <a:t>    </a:t>
            </a:r>
            <a:r>
              <a:rPr lang="zh-CN" altLang="en-US" sz="1400">
                <a:latin typeface="仿宋_GB2312" panose="02010609030101010101" charset="-122"/>
                <a:ea typeface="仿宋_GB2312" panose="02010609030101010101" charset="-122"/>
              </a:rPr>
              <a:t>各乡镇（街道）要切实提高政治站位,将消防工作纳入重要议事日程,加强组织领导,落实经费保障,推动各乡镇（街道）消防安全工作末端责任的落实。</a:t>
            </a:r>
            <a:endParaRPr lang="zh-CN" altLang="en-US"/>
          </a:p>
        </p:txBody>
      </p:sp>
    </p:spTree>
  </p:cSld>
  <p:clrMapOvr>
    <a:masterClrMapping/>
  </p:clrMapOvr>
</p:sld>
</file>

<file path=ppt/tags/tag1.xml><?xml version="1.0" encoding="utf-8"?>
<p:tagLst xmlns:p="http://schemas.openxmlformats.org/presentationml/2006/main">
  <p:tag name="ISLIDE.GUIDESSETTING" val="{&quot;Id&quot;:&quot;GuidesStyle_Narrow&quot;,&quot;Name&quot;:&quot;较窄&quot;,&quot;Kind&quot;:&quot;System&quot;,&quot;OldGuidesSetting&quot;:{&quot;HeaderHeight&quot;:10.0,&quot;FooterHeight&quot;:5.0,&quot;SideMargin&quot;:2.5,&quot;TopMargin&quot;:0.0,&quot;BottomMargin&quot;:0.0,&quot;IntervalMargin&quot;:1.0}}"/>
  <p:tag name="COMMONDATA" val="eyJjb3VudCI6MywiaGRpZCI6IjAzODA2OWQ4OTk2ODNkNmJiMGE3N2QxYjg3MGE5ODk2IiwidXNlckNvdW50IjoyfQ=="/>
  <p:tag name="KSO_WPP_MARK_KEY" val="1df6c4e6-9253-49a5-b7dc-b3eb747c68b4"/>
</p:tagLst>
</file>

<file path=ppt/theme/theme1.xml><?xml version="1.0" encoding="utf-8"?>
<a:theme xmlns:a="http://schemas.openxmlformats.org/drawingml/2006/main" name="Office 主题​​">
  <a:themeElements>
    <a:clrScheme name="自定义 897">
      <a:dk1>
        <a:sysClr val="windowText" lastClr="000000"/>
      </a:dk1>
      <a:lt1>
        <a:sysClr val="window" lastClr="FFFFFF"/>
      </a:lt1>
      <a:dk2>
        <a:srgbClr val="44546A"/>
      </a:dk2>
      <a:lt2>
        <a:srgbClr val="E7E6E6"/>
      </a:lt2>
      <a:accent1>
        <a:srgbClr val="D0041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9">
      <a:majorFont>
        <a:latin typeface="思源黑体 CN Normal"/>
        <a:ea typeface="思源宋体 CN Heavy"/>
        <a:cs typeface=""/>
      </a:majorFont>
      <a:minorFont>
        <a:latin typeface="思源黑体 CN Norm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1221</Words>
  <Application>WPS 演示</Application>
  <PresentationFormat>全屏显示(16:9)</PresentationFormat>
  <Paragraphs>24</Paragraphs>
  <Slides>3</Slides>
  <Notes>7</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vt:i4>
      </vt:variant>
    </vt:vector>
  </HeadingPairs>
  <TitlesOfParts>
    <vt:vector size="12" baseType="lpstr">
      <vt:lpstr>Arial</vt:lpstr>
      <vt:lpstr>宋体</vt:lpstr>
      <vt:lpstr>Wingdings</vt:lpstr>
      <vt:lpstr>思源黑体 CN Normal</vt:lpstr>
      <vt:lpstr>仿宋_GB2312</vt:lpstr>
      <vt:lpstr>微软雅黑</vt:lpstr>
      <vt:lpstr>Arial Unicode MS</vt:lpstr>
      <vt:lpstr>思源宋体 CN Heavy</vt:lpstr>
      <vt:lpstr>Office 主题​​</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Administrator</cp:lastModifiedBy>
  <cp:revision>634</cp:revision>
  <dcterms:created xsi:type="dcterms:W3CDTF">2021-04-08T09:10:00Z</dcterms:created>
  <dcterms:modified xsi:type="dcterms:W3CDTF">2022-12-07T00:24:35Z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TemplateUUID">
    <vt:lpwstr>v1.0_mb_lHEuL/LgjMi+3WWT0qiT0A==</vt:lpwstr>
  </property>
  <property fmtid="{D5CDD505-2E9C-101B-9397-08002B2CF9AE}" pid="4" name="ICV">
    <vt:lpwstr>3DDFD64806284F7D899C8017B64DE023</vt:lpwstr>
  </property>
</Properties>
</file>