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6" r:id="rId4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80" y="914400"/>
            <a:ext cx="9799320" cy="4334510"/>
          </a:xfrm>
        </p:spPr>
        <p:txBody>
          <a:bodyPr>
            <a:normAutofit/>
          </a:bodyPr>
          <a:p>
            <a:r>
              <a:rPr lang="zh-CN" altLang="zh-CN" sz="4445"/>
              <a:t>长治市屯留区</a:t>
            </a:r>
            <a:br>
              <a:rPr lang="zh-CN" altLang="zh-CN" sz="4445"/>
            </a:br>
            <a:br>
              <a:rPr lang="zh-CN" altLang="zh-CN" sz="4445"/>
            </a:br>
            <a:r>
              <a:rPr lang="zh-CN" altLang="zh-CN" sz="4445"/>
              <a:t>关于中医药健康服务发展规划（2021-2025年）</a:t>
            </a:r>
            <a:br>
              <a:rPr lang="zh-CN" altLang="zh-CN" sz="4445"/>
            </a:br>
            <a:br>
              <a:rPr lang="zh-CN" altLang="zh-CN" sz="4445"/>
            </a:br>
            <a:r>
              <a:rPr lang="zh-CN" altLang="zh-CN" sz="4445"/>
              <a:t>政  策  解  读</a:t>
            </a:r>
            <a:endParaRPr lang="zh-CN" altLang="zh-CN" sz="4445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331845" y="323215"/>
            <a:ext cx="8537575" cy="5408295"/>
          </a:xfrm>
        </p:spPr>
        <p:txBody>
          <a:bodyPr>
            <a:normAutofit fontScale="90000"/>
          </a:bodyPr>
          <a:p>
            <a:pPr algn="l"/>
            <a:r>
              <a:rPr lang="en-US" altLang="zh-CN" sz="2000"/>
              <a:t>     </a:t>
            </a:r>
            <a:r>
              <a:rPr lang="zh-CN" altLang="zh-CN" sz="2000"/>
              <a:t>一、文件出台的背景和意义</a:t>
            </a:r>
            <a:br>
              <a:rPr lang="zh-CN" altLang="zh-CN" sz="2000"/>
            </a:br>
            <a:r>
              <a:rPr lang="en-US" altLang="zh-CN" sz="2000"/>
              <a:t>     </a:t>
            </a:r>
            <a:r>
              <a:rPr lang="zh-CN" altLang="zh-CN" sz="2000"/>
              <a:t>2017年7月14日，根据《长治市人民政府关于印发长治市贯彻中医药发展战略规划纲要（2016-2030年）实施方案的通知》(长政办发〔2017〕61号)精神，为进一步促进我区中医药健康服务发展，不断提升全民健康素质，建设“健康屯留”。</a:t>
            </a:r>
            <a:br>
              <a:rPr lang="zh-CN" altLang="zh-CN" sz="2000"/>
            </a:br>
            <a:r>
              <a:rPr lang="en-US" altLang="zh-CN" sz="2000"/>
              <a:t>     </a:t>
            </a:r>
            <a:r>
              <a:rPr lang="zh-CN" altLang="zh-CN" sz="2000"/>
              <a:t>二、指导思想</a:t>
            </a:r>
            <a:br>
              <a:rPr lang="zh-CN" altLang="zh-CN" sz="2000"/>
            </a:br>
            <a:r>
              <a:rPr lang="en-US" altLang="zh-CN" sz="2000"/>
              <a:t>     </a:t>
            </a:r>
            <a:r>
              <a:rPr lang="zh-CN" altLang="zh-CN" sz="2000"/>
              <a:t>深入贯彻党的十九大和习近平总书记系列重要讲话精神，在切实保障人民群众基本医疗卫生服务需求的基础上，加强政策引导，创新体制机制，挖掘市场潜力，鼓励多元投资，彰显特色优势，拉动服务需求，加快构建全区中医药健康服务体系，满足人民群众多层次多样化的中医药健康服务需求，不断提升中医药对我区经济社会发展的贡献率。</a:t>
            </a:r>
            <a:br>
              <a:rPr lang="zh-CN" altLang="zh-CN" sz="2000"/>
            </a:br>
            <a:r>
              <a:rPr lang="en-US" altLang="zh-CN" sz="2000"/>
              <a:t>     </a:t>
            </a:r>
            <a:r>
              <a:rPr lang="zh-CN" altLang="zh-CN" sz="2000"/>
              <a:t>三、工作目标</a:t>
            </a:r>
            <a:br>
              <a:rPr lang="zh-CN" altLang="zh-CN" sz="2000"/>
            </a:br>
            <a:r>
              <a:rPr lang="en-US" altLang="zh-CN" sz="2000"/>
              <a:t>     </a:t>
            </a:r>
            <a:r>
              <a:rPr lang="zh-CN" altLang="zh-CN" sz="2000"/>
              <a:t>2025年，基本建立我区中医药健康服务体系，中医药健康服务加快发展，成为我区健康服务业的重要力量。</a:t>
            </a:r>
            <a:br>
              <a:rPr lang="zh-CN" altLang="zh-CN" sz="2000"/>
            </a:br>
            <a:r>
              <a:rPr lang="en-US" altLang="zh-CN" sz="2000"/>
              <a:t>   </a:t>
            </a:r>
            <a:r>
              <a:rPr lang="zh-CN" altLang="zh-CN" sz="2000"/>
              <a:t>（一）中医药健康服务提供能力大幅提升。</a:t>
            </a:r>
            <a:br>
              <a:rPr lang="zh-CN" altLang="zh-CN" sz="2000"/>
            </a:br>
            <a:r>
              <a:rPr lang="en-US" altLang="zh-CN" sz="2000"/>
              <a:t>   </a:t>
            </a:r>
            <a:r>
              <a:rPr lang="zh-CN" altLang="zh-CN" sz="2000"/>
              <a:t>（二）中医药健康服务技术手段不断创新。</a:t>
            </a:r>
            <a:br>
              <a:rPr lang="zh-CN" altLang="zh-CN" sz="2000"/>
            </a:br>
            <a:r>
              <a:rPr lang="en-US" altLang="zh-CN" sz="2000"/>
              <a:t>   </a:t>
            </a:r>
            <a:r>
              <a:rPr lang="zh-CN" altLang="zh-CN" sz="2000"/>
              <a:t>（三）中医药健康服务产品种类更加丰富。</a:t>
            </a:r>
            <a:br>
              <a:rPr lang="zh-CN" altLang="zh-CN" sz="2000"/>
            </a:br>
            <a:r>
              <a:rPr lang="en-US" altLang="zh-CN" sz="2000"/>
              <a:t>   </a:t>
            </a:r>
            <a:r>
              <a:rPr lang="zh-CN" altLang="zh-CN" sz="2000"/>
              <a:t>（四）中医药健康服务发展环境优化完善。</a:t>
            </a:r>
            <a:endParaRPr lang="zh-CN" altLang="zh-CN" sz="2000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794125" y="245110"/>
            <a:ext cx="7795895" cy="5953125"/>
          </a:xfrm>
        </p:spPr>
        <p:txBody>
          <a:bodyPr>
            <a:normAutofit fontScale="90000"/>
          </a:bodyPr>
          <a:p>
            <a:pPr algn="l"/>
            <a:r>
              <a:rPr lang="en-US" altLang="zh-CN" sz="2220"/>
              <a:t> </a:t>
            </a:r>
            <a:r>
              <a:rPr lang="zh-CN" altLang="zh-CN" sz="2220"/>
              <a:t>四、重点任务</a:t>
            </a:r>
            <a:br>
              <a:rPr lang="zh-CN" altLang="zh-CN" sz="2220"/>
            </a:br>
            <a:r>
              <a:rPr lang="zh-CN" altLang="zh-CN" sz="2220"/>
              <a:t>（一）加快发展中医养生保健服务。</a:t>
            </a:r>
            <a:br>
              <a:rPr lang="zh-CN" altLang="zh-CN" sz="2220"/>
            </a:br>
            <a:r>
              <a:rPr lang="zh-CN" altLang="zh-CN" sz="2220"/>
              <a:t>（二）大力发展中医医疗服务。</a:t>
            </a:r>
            <a:br>
              <a:rPr lang="zh-CN" altLang="zh-CN" sz="2220"/>
            </a:br>
            <a:r>
              <a:rPr lang="zh-CN" altLang="zh-CN" sz="2220"/>
              <a:t>（三）支持发展中医特色康复服务。　</a:t>
            </a:r>
            <a:br>
              <a:rPr lang="zh-CN" altLang="zh-CN" sz="2220"/>
            </a:br>
            <a:r>
              <a:rPr lang="zh-CN" altLang="zh-CN" sz="2220"/>
              <a:t>（四）积极发展中医药健康养老服务。</a:t>
            </a:r>
            <a:br>
              <a:rPr lang="zh-CN" altLang="zh-CN" sz="2220"/>
            </a:br>
            <a:r>
              <a:rPr lang="zh-CN" altLang="zh-CN" sz="2220"/>
              <a:t>（五）培育发展中医药文化和健康旅游产业。</a:t>
            </a:r>
            <a:br>
              <a:rPr lang="zh-CN" altLang="zh-CN" sz="2220"/>
            </a:br>
            <a:r>
              <a:rPr lang="zh-CN" altLang="zh-CN" sz="2220"/>
              <a:t>（六）积极促进中医药健康服务相关支撑产业发展。</a:t>
            </a:r>
            <a:br>
              <a:rPr lang="zh-CN" altLang="zh-CN" sz="2220"/>
            </a:br>
            <a:r>
              <a:rPr lang="en-US" altLang="zh-CN" sz="2220"/>
              <a:t> </a:t>
            </a:r>
            <a:r>
              <a:rPr lang="zh-CN" altLang="zh-CN" sz="2220"/>
              <a:t>五、完善政策　</a:t>
            </a:r>
            <a:br>
              <a:rPr lang="zh-CN" altLang="zh-CN" sz="2220"/>
            </a:br>
            <a:r>
              <a:rPr lang="zh-CN" altLang="zh-CN" sz="2220"/>
              <a:t>（一）放宽市场准入。</a:t>
            </a:r>
            <a:br>
              <a:rPr lang="zh-CN" altLang="zh-CN" sz="2220"/>
            </a:br>
            <a:r>
              <a:rPr lang="zh-CN" altLang="zh-CN" sz="2220"/>
              <a:t>（二）加强用地保障。</a:t>
            </a:r>
            <a:br>
              <a:rPr lang="zh-CN" altLang="zh-CN" sz="2220"/>
            </a:br>
            <a:r>
              <a:rPr lang="zh-CN" altLang="zh-CN" sz="2220"/>
              <a:t>（三）完善财税价格政策。</a:t>
            </a:r>
            <a:br>
              <a:rPr lang="zh-CN" altLang="zh-CN" sz="2220"/>
            </a:br>
            <a:r>
              <a:rPr lang="en-US" altLang="zh-CN" sz="2220"/>
              <a:t> </a:t>
            </a:r>
            <a:r>
              <a:rPr lang="zh-CN" altLang="zh-CN" sz="2220"/>
              <a:t>六、保障措施</a:t>
            </a:r>
            <a:br>
              <a:rPr lang="zh-CN" altLang="zh-CN" sz="2220"/>
            </a:br>
            <a:r>
              <a:rPr lang="zh-CN" altLang="zh-CN" sz="2220"/>
              <a:t>（一）加强组织实施。</a:t>
            </a:r>
            <a:br>
              <a:rPr lang="zh-CN" altLang="zh-CN" sz="2220"/>
            </a:br>
            <a:r>
              <a:rPr lang="zh-CN" altLang="zh-CN" sz="2220"/>
              <a:t>（二）加大投入保障。</a:t>
            </a:r>
            <a:br>
              <a:rPr lang="zh-CN" altLang="zh-CN" sz="2220"/>
            </a:br>
            <a:r>
              <a:rPr lang="zh-CN" altLang="zh-CN" sz="2220"/>
              <a:t>（三）发挥行业组织作用。</a:t>
            </a:r>
            <a:br>
              <a:rPr lang="zh-CN" altLang="zh-CN" sz="2220"/>
            </a:br>
            <a:r>
              <a:rPr lang="zh-CN" altLang="zh-CN" sz="2220"/>
              <a:t>（四）完善标准和加强监管。</a:t>
            </a:r>
            <a:br>
              <a:rPr lang="zh-CN" altLang="zh-CN" sz="2220"/>
            </a:br>
            <a:r>
              <a:rPr lang="zh-CN" altLang="zh-CN" sz="2220"/>
              <a:t>（五）加快人才培养。 </a:t>
            </a:r>
            <a:br>
              <a:rPr lang="zh-CN" altLang="zh-CN" sz="2220"/>
            </a:br>
            <a:r>
              <a:rPr lang="zh-CN" altLang="zh-CN" sz="2220"/>
              <a:t>（六）营造良好氛围。</a:t>
            </a:r>
            <a:endParaRPr lang="zh-CN" altLang="zh-CN" sz="2220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757</Words>
  <Application>WPS 演示</Application>
  <PresentationFormat>宽屏</PresentationFormat>
  <Paragraphs>6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长治市屯留区  关于中医药健康服务发展规划（2021-2025年）  政  策  解  读</vt:lpstr>
      <vt:lpstr>一、文件出台的背景和意义 2017年7月14日，根据《长治市人民政府关于印发长治市贯彻中医药发展战略规划纲要（2016-2030年）实施方案的通知》(长政办发〔2017〕61号)精神，为进一步促进我区中医药健康服务发展，不断提升全民健康素质，建设“健康屯留”。 二、指导思想 深入贯彻党的十九大和习近平总书记系列重要讲话精神，在切实保障人民群众基本医疗卫生服务需求的基础上，加强政策引导，创新体制机制，挖掘市场潜力，鼓励多元投资，彰显特色优势，拉动服务需求，加快构建全区中医药健康服务体系，满足人民群众多层次多样化的中医药健康服务需求，不断提升中医药对我区经济社会发展的贡献率。 三、工作目标 2025年，基本建立我区中医药健康服务体系，中医药健康服务加快发展，成为我区健康服务业的重要力量。 （一）中医药健康服务提供能力大幅提升。 （二）中医药健康服务技术手段不断创新。 （三）中医药健康服务产品种类更加丰富。 （四）中医药健康服务发展环境优化完善。</vt:lpstr>
      <vt:lpstr>四、重点任务 （一）加快发展中医养生保健服务。 （二）大力发展中医医疗服务。 （三）支持发展中医特色康复服务。　 （四）积极发展中医药健康养老服务。 （五）培育发展中医药文化和健康旅游产业。 （六）积极促进中医药健康服务相关支撑产业发展。 五、完善政策　 （一）放宽市场准入。 （二）加强用地保障。 （三）完善财税价格政策。 六、保障措施 （一）加强组织实施。 （二）加大投入保障。 （三）发挥行业组织作用。 （四）完善标准和加强监管。 （五）加快人才培养。  （六）营造良好氛围。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LD</cp:lastModifiedBy>
  <cp:revision>174</cp:revision>
  <dcterms:created xsi:type="dcterms:W3CDTF">2019-06-19T02:08:00Z</dcterms:created>
  <dcterms:modified xsi:type="dcterms:W3CDTF">2021-08-25T04:03:05Z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2052-11.1.0.10700</vt:lpwstr>
  </property>
  <property fmtid="{D5CDD505-2E9C-101B-9397-08002B2CF9AE}" pid="3" name="ICV">
    <vt:lpwstr>C86E2CA3FCBF4B6AB4C4204840E0CA18</vt:lpwstr>
  </property>
</Properties>
</file>