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9"/>
  </p:notesMasterIdLst>
  <p:handoutMasterIdLst>
    <p:handoutMasterId r:id="rId10"/>
  </p:handoutMasterIdLst>
  <p:sldIdLst>
    <p:sldId id="279" r:id="rId4"/>
    <p:sldId id="268" r:id="rId5"/>
    <p:sldId id="294" r:id="rId6"/>
    <p:sldId id="295" r:id="rId7"/>
    <p:sldId id="296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F0C"/>
    <a:srgbClr val="EE8E7B"/>
    <a:srgbClr val="C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/>
    <p:restoredTop sz="94660"/>
  </p:normalViewPr>
  <p:slideViewPr>
    <p:cSldViewPr snapToGrid="0" showGuides="1">
      <p:cViewPr>
        <p:scale>
          <a:sx n="100" d="100"/>
          <a:sy n="100" d="100"/>
        </p:scale>
        <p:origin x="228" y="318"/>
      </p:cViewPr>
      <p:guideLst>
        <p:guide orient="horz" pos="21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0F9B84EA-7D68-4D60-9CB1-D50884785D1C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D4E0FC9-F1F8-4FAE-9988-3BA365CFD46F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ED7A2ED-B092-490E-8C0F-50089273E148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BFD15631-7758-4DEE-B498-77A813562C0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10"/>
          <p:cNvPicPr>
            <a:picLocks noChangeAspect="1"/>
          </p:cNvPicPr>
          <p:nvPr/>
        </p:nvPicPr>
        <p:blipFill>
          <a:blip r:embed="rId1"/>
          <a:srcRect t="2098" r="209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文本框 4"/>
          <p:cNvSpPr txBox="1"/>
          <p:nvPr/>
        </p:nvSpPr>
        <p:spPr>
          <a:xfrm>
            <a:off x="1646238" y="2106613"/>
            <a:ext cx="9571037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dist"/>
            <a:r>
              <a:rPr lang="zh-CN" sz="4000">
                <a:solidFill>
                  <a:srgbClr val="D41F0C"/>
                </a:solidFill>
                <a:latin typeface="汉仪大宋简" pitchFamily="49" charset="-122"/>
                <a:ea typeface="汉仪大宋简" pitchFamily="49" charset="-122"/>
              </a:rPr>
              <a:t>长治市屯留区优化营商环境推进向乡镇（街道）放权赋能工作方案</a:t>
            </a:r>
            <a:endParaRPr lang="zh-CN" sz="4000">
              <a:solidFill>
                <a:srgbClr val="D41F0C"/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688" y="-390525"/>
            <a:ext cx="4637087" cy="329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2"/>
          <p:cNvPicPr>
            <a:picLocks noChangeAspect="1"/>
          </p:cNvPicPr>
          <p:nvPr/>
        </p:nvPicPr>
        <p:blipFill>
          <a:blip r:embed="rId3"/>
          <a:srcRect l="6255"/>
          <a:stretch>
            <a:fillRect/>
          </a:stretch>
        </p:blipFill>
        <p:spPr>
          <a:xfrm>
            <a:off x="0" y="4448175"/>
            <a:ext cx="4197350" cy="1839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文本框 1"/>
          <p:cNvSpPr txBox="1"/>
          <p:nvPr/>
        </p:nvSpPr>
        <p:spPr>
          <a:xfrm>
            <a:off x="2439988" y="3852863"/>
            <a:ext cx="6958012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4800">
                <a:solidFill>
                  <a:srgbClr val="C00000"/>
                </a:solidFill>
                <a:latin typeface="等线" panose="02010600030101010101" charset="-122"/>
                <a:ea typeface="等线" panose="02010600030101010101" charset="-122"/>
              </a:rPr>
              <a:t>政</a:t>
            </a:r>
            <a:r>
              <a:rPr lang="en-US" altLang="zh-CN" sz="4800">
                <a:solidFill>
                  <a:srgbClr val="C00000"/>
                </a:solidFill>
                <a:latin typeface="等线" panose="02010600030101010101" charset="-122"/>
                <a:ea typeface="等线" panose="02010600030101010101" charset="-122"/>
              </a:rPr>
              <a:t> </a:t>
            </a:r>
            <a:r>
              <a:rPr lang="zh-CN" altLang="en-US" sz="4800">
                <a:solidFill>
                  <a:srgbClr val="C00000"/>
                </a:solidFill>
                <a:latin typeface="等线" panose="02010600030101010101" charset="-122"/>
                <a:ea typeface="等线" panose="02010600030101010101" charset="-122"/>
              </a:rPr>
              <a:t>策</a:t>
            </a:r>
            <a:r>
              <a:rPr lang="en-US" altLang="zh-CN" sz="4800">
                <a:solidFill>
                  <a:srgbClr val="C00000"/>
                </a:solidFill>
                <a:latin typeface="等线" panose="02010600030101010101" charset="-122"/>
                <a:ea typeface="等线" panose="02010600030101010101" charset="-122"/>
              </a:rPr>
              <a:t> </a:t>
            </a:r>
            <a:r>
              <a:rPr lang="zh-CN" altLang="en-US" sz="4800">
                <a:solidFill>
                  <a:srgbClr val="C00000"/>
                </a:solidFill>
                <a:latin typeface="等线" panose="02010600030101010101" charset="-122"/>
                <a:ea typeface="等线" panose="02010600030101010101" charset="-122"/>
              </a:rPr>
              <a:t>解</a:t>
            </a:r>
            <a:r>
              <a:rPr lang="en-US" altLang="zh-CN" sz="4800">
                <a:solidFill>
                  <a:srgbClr val="C00000"/>
                </a:solidFill>
                <a:latin typeface="等线" panose="02010600030101010101" charset="-122"/>
                <a:ea typeface="等线" panose="02010600030101010101" charset="-122"/>
              </a:rPr>
              <a:t> </a:t>
            </a:r>
            <a:r>
              <a:rPr lang="zh-CN" altLang="en-US" sz="4800">
                <a:solidFill>
                  <a:srgbClr val="C00000"/>
                </a:solidFill>
                <a:latin typeface="等线" panose="02010600030101010101" charset="-122"/>
                <a:ea typeface="等线" panose="02010600030101010101" charset="-122"/>
              </a:rPr>
              <a:t>读</a:t>
            </a:r>
            <a:endParaRPr lang="zh-CN" altLang="en-US" sz="4800">
              <a:solidFill>
                <a:srgbClr val="C0000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5" name="组合 39"/>
          <p:cNvGrpSpPr/>
          <p:nvPr/>
        </p:nvGrpSpPr>
        <p:grpSpPr>
          <a:xfrm>
            <a:off x="0" y="4763"/>
            <a:ext cx="12192000" cy="6859587"/>
            <a:chOff x="1" y="4296"/>
            <a:chExt cx="12192000" cy="6860117"/>
          </a:xfrm>
        </p:grpSpPr>
        <p:pic>
          <p:nvPicPr>
            <p:cNvPr id="6146" name="图片 40"/>
            <p:cNvPicPr>
              <a:picLocks noChangeAspect="1"/>
            </p:cNvPicPr>
            <p:nvPr/>
          </p:nvPicPr>
          <p:blipFill>
            <a:blip r:embed="rId1"/>
            <a:srcRect t="66702" r="12247" b="2"/>
            <a:stretch>
              <a:fillRect/>
            </a:stretch>
          </p:blipFill>
          <p:spPr>
            <a:xfrm>
              <a:off x="1" y="4296"/>
              <a:ext cx="12192000" cy="15637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7" name="图片 41"/>
            <p:cNvPicPr>
              <a:picLocks noChangeAspect="1"/>
            </p:cNvPicPr>
            <p:nvPr/>
          </p:nvPicPr>
          <p:blipFill>
            <a:blip r:embed="rId1"/>
            <a:srcRect t="42714" b="-2"/>
            <a:stretch>
              <a:fillRect/>
            </a:stretch>
          </p:blipFill>
          <p:spPr>
            <a:xfrm flipH="1" flipV="1">
              <a:off x="1" y="4503511"/>
              <a:ext cx="12192000" cy="236090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148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250" y="-68262"/>
            <a:ext cx="2914650" cy="206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文本框 28"/>
          <p:cNvSpPr txBox="1"/>
          <p:nvPr/>
        </p:nvSpPr>
        <p:spPr>
          <a:xfrm>
            <a:off x="2222500" y="1589088"/>
            <a:ext cx="6230938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一、文件出台的意义</a:t>
            </a:r>
            <a:endParaRPr lang="zh-CN" altLang="en-US" sz="2800">
              <a:solidFill>
                <a:srgbClr val="FF0000"/>
              </a:solidFill>
              <a:latin typeface="汉仪大宋简" pitchFamily="49" charset="-122"/>
              <a:ea typeface="汉仪大宋简" pitchFamily="49" charset="-122"/>
              <a:sym typeface="等线" panose="02010600030101010101" charset="-122"/>
            </a:endParaRPr>
          </a:p>
        </p:txBody>
      </p:sp>
      <p:sp>
        <p:nvSpPr>
          <p:cNvPr id="6150" name="矩形 29"/>
          <p:cNvSpPr/>
          <p:nvPr/>
        </p:nvSpPr>
        <p:spPr>
          <a:xfrm>
            <a:off x="2656205" y="2384425"/>
            <a:ext cx="7384415" cy="2768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30000"/>
              </a:lnSpc>
            </a:pPr>
            <a:endParaRPr lang="zh-CN" altLang="en-US" sz="1400">
              <a:solidFill>
                <a:srgbClr val="595959"/>
              </a:solidFill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>
                <a:solidFill>
                  <a:srgbClr val="595959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           </a:t>
            </a:r>
            <a:r>
              <a:rPr sz="24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进一步深化“放管服效”改革，推进向乡镇（街道）放权赋能，全面加强我区乡镇（街道）综合便民服务中心建设和管理，提高基层政务服务能力和服务水平，推动政务服务“就近办”，优化我区营商环境，切实提高人民群众改革获得感和满意度</a:t>
            </a:r>
            <a:r>
              <a:rPr lang="zh-CN" sz="2400"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endParaRPr lang="zh-CN" sz="2400"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6151" name="文本框 31"/>
          <p:cNvSpPr txBox="1"/>
          <p:nvPr/>
        </p:nvSpPr>
        <p:spPr>
          <a:xfrm>
            <a:off x="4967288" y="1108393"/>
            <a:ext cx="225742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endParaRPr lang="zh-CN" altLang="en-US" sz="9600" b="1" dirty="0">
              <a:solidFill>
                <a:srgbClr val="D41F0C"/>
              </a:solidFill>
              <a:latin typeface="Century Gothic" pitchFamily="34" charset="0"/>
              <a:ea typeface="等线" panose="02010600030101010101" charset="-122"/>
            </a:endParaRPr>
          </a:p>
        </p:txBody>
      </p:sp>
      <p:pic>
        <p:nvPicPr>
          <p:cNvPr id="6152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938" y="4806950"/>
            <a:ext cx="2152650" cy="205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69" name="组合 39"/>
          <p:cNvGrpSpPr/>
          <p:nvPr/>
        </p:nvGrpSpPr>
        <p:grpSpPr>
          <a:xfrm>
            <a:off x="0" y="4763"/>
            <a:ext cx="12192000" cy="6859587"/>
            <a:chOff x="1" y="4296"/>
            <a:chExt cx="12192000" cy="6860117"/>
          </a:xfrm>
        </p:grpSpPr>
        <p:pic>
          <p:nvPicPr>
            <p:cNvPr id="7170" name="图片 40"/>
            <p:cNvPicPr>
              <a:picLocks noChangeAspect="1"/>
            </p:cNvPicPr>
            <p:nvPr/>
          </p:nvPicPr>
          <p:blipFill>
            <a:blip r:embed="rId1"/>
            <a:srcRect t="66702" r="12247" b="2"/>
            <a:stretch>
              <a:fillRect/>
            </a:stretch>
          </p:blipFill>
          <p:spPr>
            <a:xfrm>
              <a:off x="1" y="4296"/>
              <a:ext cx="12192000" cy="15637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71" name="图片 41"/>
            <p:cNvPicPr>
              <a:picLocks noChangeAspect="1"/>
            </p:cNvPicPr>
            <p:nvPr/>
          </p:nvPicPr>
          <p:blipFill>
            <a:blip r:embed="rId1"/>
            <a:srcRect t="42714" b="-2"/>
            <a:stretch>
              <a:fillRect/>
            </a:stretch>
          </p:blipFill>
          <p:spPr>
            <a:xfrm flipH="1" flipV="1">
              <a:off x="1" y="4503511"/>
              <a:ext cx="12192000" cy="236090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172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250" y="-68262"/>
            <a:ext cx="2914650" cy="206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文本框 28"/>
          <p:cNvSpPr txBox="1"/>
          <p:nvPr/>
        </p:nvSpPr>
        <p:spPr>
          <a:xfrm>
            <a:off x="1347788" y="1589088"/>
            <a:ext cx="9205912" cy="6080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二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、指导思想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7174" name="矩形 29"/>
          <p:cNvSpPr/>
          <p:nvPr/>
        </p:nvSpPr>
        <p:spPr>
          <a:xfrm>
            <a:off x="2268538" y="2565400"/>
            <a:ext cx="7656512" cy="18897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30000"/>
              </a:lnSpc>
            </a:pPr>
            <a:r>
              <a:rPr lang="en-US" altLang="zh-CN" sz="1400">
                <a:solidFill>
                  <a:srgbClr val="595959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        </a:t>
            </a:r>
            <a:r>
              <a:rPr lang="zh-CN" altLang="en-US">
                <a:solidFill>
                  <a:srgbClr val="595959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以习近平新时代中国特色社会主义思想为指导，全面贯彻落实党的十九大、十九届二中、三中、四中、五中全会和习近平总书记视察山西重要讲话重要批示精神，坚持以人民为中心的发展理念，进一步深化“放管服效”改革，转变政府职能，强化乡镇（街道）服务功能，方便企业群众办事，逐步建立科学合理、机制健全、上下协调、便民利企的政务服务体系。</a:t>
            </a:r>
            <a:endParaRPr lang="zh-CN" altLang="en-US">
              <a:solidFill>
                <a:srgbClr val="595959"/>
              </a:solidFill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7175" name="文本框 31"/>
          <p:cNvSpPr txBox="1"/>
          <p:nvPr/>
        </p:nvSpPr>
        <p:spPr>
          <a:xfrm>
            <a:off x="4967288" y="1106488"/>
            <a:ext cx="225742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endParaRPr lang="zh-CN" altLang="en-US" sz="9600" b="1" dirty="0">
              <a:solidFill>
                <a:srgbClr val="D41F0C"/>
              </a:solidFill>
              <a:latin typeface="Century Gothic" pitchFamily="34" charset="0"/>
              <a:ea typeface="等线" panose="02010600030101010101" charset="-122"/>
            </a:endParaRPr>
          </a:p>
        </p:txBody>
      </p:sp>
      <p:pic>
        <p:nvPicPr>
          <p:cNvPr id="7176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938" y="4806950"/>
            <a:ext cx="2152650" cy="205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3" name="组合 39"/>
          <p:cNvGrpSpPr/>
          <p:nvPr/>
        </p:nvGrpSpPr>
        <p:grpSpPr>
          <a:xfrm>
            <a:off x="0" y="4763"/>
            <a:ext cx="12192000" cy="6859587"/>
            <a:chOff x="1" y="4296"/>
            <a:chExt cx="12192000" cy="6860117"/>
          </a:xfrm>
        </p:grpSpPr>
        <p:pic>
          <p:nvPicPr>
            <p:cNvPr id="8194" name="图片 40"/>
            <p:cNvPicPr>
              <a:picLocks noChangeAspect="1"/>
            </p:cNvPicPr>
            <p:nvPr/>
          </p:nvPicPr>
          <p:blipFill>
            <a:blip r:embed="rId1"/>
            <a:srcRect t="66702" r="12247" b="2"/>
            <a:stretch>
              <a:fillRect/>
            </a:stretch>
          </p:blipFill>
          <p:spPr>
            <a:xfrm>
              <a:off x="1" y="4296"/>
              <a:ext cx="12192000" cy="15637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5" name="图片 41"/>
            <p:cNvPicPr>
              <a:picLocks noChangeAspect="1"/>
            </p:cNvPicPr>
            <p:nvPr/>
          </p:nvPicPr>
          <p:blipFill>
            <a:blip r:embed="rId1"/>
            <a:srcRect t="42714" b="-2"/>
            <a:stretch>
              <a:fillRect/>
            </a:stretch>
          </p:blipFill>
          <p:spPr>
            <a:xfrm flipH="1" flipV="1">
              <a:off x="1" y="4503511"/>
              <a:ext cx="12192000" cy="236090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196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250" y="-68262"/>
            <a:ext cx="2914650" cy="206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28"/>
          <p:cNvSpPr txBox="1"/>
          <p:nvPr/>
        </p:nvSpPr>
        <p:spPr>
          <a:xfrm>
            <a:off x="1347788" y="1589088"/>
            <a:ext cx="9205912" cy="6080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三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、工作目标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8198" name="矩形 29"/>
          <p:cNvSpPr/>
          <p:nvPr/>
        </p:nvSpPr>
        <p:spPr>
          <a:xfrm>
            <a:off x="2268538" y="2311400"/>
            <a:ext cx="7656512" cy="26092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30000"/>
              </a:lnSpc>
            </a:pPr>
            <a:r>
              <a:rPr lang="en-US" altLang="zh-CN" sz="1400">
                <a:solidFill>
                  <a:srgbClr val="595959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        </a:t>
            </a:r>
            <a:r>
              <a:rPr lang="zh-CN" altLang="en-US">
                <a:solidFill>
                  <a:srgbClr val="595959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以基层群众办事需求为导向，以标准化建设、规范化管理、信息化运用为重点，整合基层行政审批和公共服务职责，将点多面广、基层管理迫切需要且能有效承接的政务服务权限赋予乡镇（街道），推进基层高频便民服务事项“就近办”。全面完善乡镇（街道）综合便民服务中心建设，规范服务场地、完善配套设施、拓展服务功能、加强人员配备、建立制度体系、推动基层赋权、规范事项管理、提升信息化建设水平，保障村（社区）便民服务站点全覆盖，为企业群众提供优质高效的政务服务。</a:t>
            </a:r>
            <a:endParaRPr lang="zh-CN" altLang="en-US">
              <a:solidFill>
                <a:srgbClr val="595959"/>
              </a:solidFill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8199" name="文本框 31"/>
          <p:cNvSpPr txBox="1"/>
          <p:nvPr/>
        </p:nvSpPr>
        <p:spPr>
          <a:xfrm>
            <a:off x="4967288" y="1106488"/>
            <a:ext cx="225742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endParaRPr lang="zh-CN" altLang="en-US" sz="9600" b="1" dirty="0">
              <a:solidFill>
                <a:srgbClr val="D41F0C"/>
              </a:solidFill>
              <a:latin typeface="Century Gothic" pitchFamily="34" charset="0"/>
              <a:ea typeface="等线" panose="02010600030101010101" charset="-122"/>
            </a:endParaRPr>
          </a:p>
        </p:txBody>
      </p:sp>
      <p:pic>
        <p:nvPicPr>
          <p:cNvPr id="820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938" y="4806950"/>
            <a:ext cx="2152650" cy="205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7" name="组合 39"/>
          <p:cNvGrpSpPr/>
          <p:nvPr/>
        </p:nvGrpSpPr>
        <p:grpSpPr>
          <a:xfrm>
            <a:off x="0" y="4763"/>
            <a:ext cx="12192000" cy="6859587"/>
            <a:chOff x="1" y="4296"/>
            <a:chExt cx="12192000" cy="6860117"/>
          </a:xfrm>
        </p:grpSpPr>
        <p:pic>
          <p:nvPicPr>
            <p:cNvPr id="9218" name="图片 40"/>
            <p:cNvPicPr>
              <a:picLocks noChangeAspect="1"/>
            </p:cNvPicPr>
            <p:nvPr/>
          </p:nvPicPr>
          <p:blipFill>
            <a:blip r:embed="rId1"/>
            <a:srcRect t="66702" r="12247" b="2"/>
            <a:stretch>
              <a:fillRect/>
            </a:stretch>
          </p:blipFill>
          <p:spPr>
            <a:xfrm>
              <a:off x="1" y="4296"/>
              <a:ext cx="12192000" cy="15637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19" name="图片 41"/>
            <p:cNvPicPr>
              <a:picLocks noChangeAspect="1"/>
            </p:cNvPicPr>
            <p:nvPr/>
          </p:nvPicPr>
          <p:blipFill>
            <a:blip r:embed="rId1"/>
            <a:srcRect t="42714" b="-2"/>
            <a:stretch>
              <a:fillRect/>
            </a:stretch>
          </p:blipFill>
          <p:spPr>
            <a:xfrm flipH="1" flipV="1">
              <a:off x="1" y="4503511"/>
              <a:ext cx="12192000" cy="236090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9220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250" y="-68262"/>
            <a:ext cx="2914650" cy="206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文本框 28"/>
          <p:cNvSpPr txBox="1"/>
          <p:nvPr/>
        </p:nvSpPr>
        <p:spPr>
          <a:xfrm>
            <a:off x="1347788" y="1589088"/>
            <a:ext cx="9205912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五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rPr>
              <a:t>、重点任务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等线" panose="02010600030101010101" charset="-122"/>
            </a:endParaRPr>
          </a:p>
        </p:txBody>
      </p:sp>
      <p:sp>
        <p:nvSpPr>
          <p:cNvPr id="9222" name="矩形 29"/>
          <p:cNvSpPr/>
          <p:nvPr/>
        </p:nvSpPr>
        <p:spPr>
          <a:xfrm>
            <a:off x="2268538" y="2311400"/>
            <a:ext cx="7656512" cy="22491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30000"/>
              </a:lnSpc>
            </a:pPr>
            <a:r>
              <a:rPr lang="en-US" altLang="zh-CN" sz="1400">
                <a:solidFill>
                  <a:srgbClr val="595959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     </a:t>
            </a:r>
            <a:r>
              <a:rPr lang="zh-CN">
                <a:solidFill>
                  <a:srgbClr val="595959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（一）强化基础建设，提升基层综合便民服务中心能力。推进场所标准化建设，建立健全管理制度，严格执行政务公开。</a:t>
            </a:r>
            <a:endParaRPr lang="zh-CN">
              <a:solidFill>
                <a:srgbClr val="595959"/>
              </a:solidFill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595959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     </a:t>
            </a:r>
            <a:r>
              <a:rPr lang="zh-CN">
                <a:solidFill>
                  <a:srgbClr val="595959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（二）推进放权赋能，实现便民利企事项“应进必进”。深化基层放权，加快事项入驻，完善办事指南。</a:t>
            </a:r>
            <a:br>
              <a:rPr lang="zh-CN">
                <a:solidFill>
                  <a:srgbClr val="595959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</a:br>
            <a:r>
              <a:rPr lang="en-US" altLang="zh-CN">
                <a:solidFill>
                  <a:srgbClr val="595959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    （三）加强信息化建设，打通基层服务“最后一公里” </a:t>
            </a:r>
            <a:r>
              <a:rPr lang="zh-CN" altLang="en-US">
                <a:solidFill>
                  <a:srgbClr val="595959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。</a:t>
            </a:r>
            <a:r>
              <a:rPr lang="en-US" altLang="zh-CN">
                <a:solidFill>
                  <a:srgbClr val="595959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  推进“最多跑一次”向基层延伸</a:t>
            </a:r>
            <a:r>
              <a:rPr lang="zh-CN" altLang="en-US">
                <a:solidFill>
                  <a:srgbClr val="595959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，不断创新基层便民服务方式</a:t>
            </a:r>
            <a:r>
              <a:rPr lang="en-US" altLang="zh-CN">
                <a:solidFill>
                  <a:srgbClr val="595959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 </a:t>
            </a:r>
            <a:r>
              <a:rPr lang="zh-CN">
                <a:solidFill>
                  <a:srgbClr val="595959"/>
                </a:solidFill>
                <a:sym typeface="等线" panose="02010600030101010101" charset="-122"/>
              </a:rPr>
              <a:t>，</a:t>
            </a:r>
            <a:r>
              <a:rPr lang="zh-CN" altLang="en-US">
                <a:solidFill>
                  <a:srgbClr val="595959"/>
                </a:solidFill>
                <a:latin typeface="等线" panose="02010600030101010101" charset="-122"/>
                <a:ea typeface="等线" panose="02010600030101010101" charset="-122"/>
                <a:sym typeface="等线" panose="02010600030101010101" charset="-122"/>
              </a:rPr>
              <a:t>全面部署政务服务“好差评”。</a:t>
            </a:r>
            <a:endParaRPr lang="zh-CN" altLang="en-US">
              <a:solidFill>
                <a:srgbClr val="595959"/>
              </a:solidFill>
              <a:latin typeface="等线" panose="02010600030101010101" charset="-122"/>
              <a:ea typeface="等线" panose="02010600030101010101" charset="-122"/>
              <a:sym typeface="等线" panose="02010600030101010101" charset="-122"/>
            </a:endParaRPr>
          </a:p>
        </p:txBody>
      </p:sp>
      <p:sp>
        <p:nvSpPr>
          <p:cNvPr id="9223" name="文本框 31"/>
          <p:cNvSpPr txBox="1"/>
          <p:nvPr/>
        </p:nvSpPr>
        <p:spPr>
          <a:xfrm>
            <a:off x="4967288" y="1106488"/>
            <a:ext cx="225742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endParaRPr lang="zh-CN" altLang="en-US" sz="9600" b="1" dirty="0">
              <a:solidFill>
                <a:srgbClr val="D41F0C"/>
              </a:solidFill>
              <a:latin typeface="Century Gothic" pitchFamily="34" charset="0"/>
              <a:ea typeface="等线" panose="02010600030101010101" charset="-122"/>
            </a:endParaRPr>
          </a:p>
        </p:txBody>
      </p:sp>
      <p:pic>
        <p:nvPicPr>
          <p:cNvPr id="9224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938" y="4806950"/>
            <a:ext cx="2152650" cy="205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WPS 演示</Application>
  <PresentationFormat>宽屏</PresentationFormat>
  <Paragraphs>21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23" baseType="lpstr">
      <vt:lpstr>Arial</vt:lpstr>
      <vt:lpstr>宋体</vt:lpstr>
      <vt:lpstr>Wingdings</vt:lpstr>
      <vt:lpstr>汉仪大宋简</vt:lpstr>
      <vt:lpstr>思源黑体 Normal</vt:lpstr>
      <vt:lpstr>黑体</vt:lpstr>
      <vt:lpstr>微软雅黑</vt:lpstr>
      <vt:lpstr>Century Gothic</vt:lpstr>
      <vt:lpstr>Arial</vt:lpstr>
      <vt:lpstr>等线</vt:lpstr>
      <vt:lpstr>Arial Unicode MS</vt:lpstr>
      <vt:lpstr>等线 Light</vt:lpstr>
      <vt:lpstr>Calibri</vt:lpstr>
      <vt:lpstr>楷体</vt:lpstr>
      <vt:lpstr>方正仿宋_GBK</vt:lpstr>
      <vt:lpstr>方正仿宋_GB2312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WPS_123650384</cp:lastModifiedBy>
  <cp:revision>28</cp:revision>
  <dcterms:created xsi:type="dcterms:W3CDTF">2019-12-04T08:42:00Z</dcterms:created>
  <dcterms:modified xsi:type="dcterms:W3CDTF">2021-08-02T02:02:33Z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2052-11.1.0.10667</vt:lpwstr>
  </property>
  <property fmtid="{D5CDD505-2E9C-101B-9397-08002B2CF9AE}" pid="3" name="KSOTemplateUUID">
    <vt:lpwstr>v1.0_mb_eg7alACMKRApNok9mBhazg==</vt:lpwstr>
  </property>
  <property fmtid="{D5CDD505-2E9C-101B-9397-08002B2CF9AE}" pid="4" name="ICV">
    <vt:lpwstr>157F27A2625D44759A128B51A40EFC43</vt:lpwstr>
  </property>
</Properties>
</file>